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1190" r:id="rId3"/>
    <p:sldId id="1651" r:id="rId4"/>
    <p:sldId id="1682" r:id="rId5"/>
    <p:sldId id="1683" r:id="rId6"/>
    <p:sldId id="1684" r:id="rId7"/>
    <p:sldId id="1686" r:id="rId8"/>
    <p:sldId id="1687" r:id="rId9"/>
    <p:sldId id="1662" r:id="rId10"/>
    <p:sldId id="1663" r:id="rId11"/>
    <p:sldId id="1664" r:id="rId12"/>
    <p:sldId id="1690" r:id="rId13"/>
    <p:sldId id="1694" r:id="rId14"/>
    <p:sldId id="1658" r:id="rId15"/>
    <p:sldId id="1665" r:id="rId16"/>
    <p:sldId id="1213" r:id="rId17"/>
    <p:sldId id="1696" r:id="rId18"/>
    <p:sldId id="1675" r:id="rId19"/>
    <p:sldId id="1197" r:id="rId20"/>
    <p:sldId id="1673" r:id="rId21"/>
    <p:sldId id="1613" r:id="rId22"/>
    <p:sldId id="1674" r:id="rId23"/>
    <p:sldId id="1029" r:id="rId24"/>
    <p:sldId id="1666" r:id="rId25"/>
    <p:sldId id="1692" r:id="rId26"/>
    <p:sldId id="1614" r:id="rId27"/>
    <p:sldId id="900" r:id="rId28"/>
    <p:sldId id="894" r:id="rId29"/>
    <p:sldId id="1617" r:id="rId30"/>
    <p:sldId id="1701" r:id="rId31"/>
    <p:sldId id="944" r:id="rId32"/>
    <p:sldId id="1704" r:id="rId33"/>
    <p:sldId id="1703" r:id="rId34"/>
    <p:sldId id="1141" r:id="rId35"/>
    <p:sldId id="1667" r:id="rId36"/>
    <p:sldId id="715" r:id="rId37"/>
    <p:sldId id="1679" r:id="rId38"/>
    <p:sldId id="283" r:id="rId39"/>
    <p:sldId id="1697" r:id="rId40"/>
    <p:sldId id="1700" r:id="rId41"/>
    <p:sldId id="1676" r:id="rId42"/>
    <p:sldId id="1698" r:id="rId43"/>
    <p:sldId id="1053" r:id="rId44"/>
    <p:sldId id="1707" r:id="rId45"/>
    <p:sldId id="1705" r:id="rId46"/>
    <p:sldId id="93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EFF"/>
    <a:srgbClr val="003399"/>
    <a:srgbClr val="00308F"/>
    <a:srgbClr val="B56028"/>
    <a:srgbClr val="D4D518"/>
    <a:srgbClr val="DD7430"/>
    <a:srgbClr val="964E23"/>
    <a:srgbClr val="AF0000"/>
    <a:srgbClr val="918F92"/>
    <a:srgbClr val="0033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5"/>
    <p:restoredTop sz="92637"/>
  </p:normalViewPr>
  <p:slideViewPr>
    <p:cSldViewPr snapToGrid="0" snapToObjects="1">
      <p:cViewPr varScale="1">
        <p:scale>
          <a:sx n="45" d="100"/>
          <a:sy n="45" d="100"/>
        </p:scale>
        <p:origin x="48" y="34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8EFA2-9A3E-4A4F-B485-B63E7C6A382F}" type="datetimeFigureOut">
              <a:rPr lang="en-US" smtClean="0"/>
              <a:t>1/10/2019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C832C-3892-1849-94F7-C720010C0419}" type="slidenum">
              <a:rPr lang="en-US" smtClean="0"/>
              <a:t>‹#›</a:t>
            </a:fld>
            <a:endParaRPr lang="en-US" dirty="0"/>
          </a:p>
        </p:txBody>
      </p:sp>
    </p:spTree>
    <p:extLst>
      <p:ext uri="{BB962C8B-B14F-4D97-AF65-F5344CB8AC3E}">
        <p14:creationId xmlns:p14="http://schemas.microsoft.com/office/powerpoint/2010/main" val="347414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fld id="{EE8BC36F-3151-7A42-B315-FC7A7C9F0C1A}" type="slidenum">
              <a:rPr lang="en-US" smtClean="0"/>
              <a:t>1</a:t>
            </a:fld>
            <a:fld id="{A44F9ADA-0CD2-5543-B097-6BCD4B9268B0}" type="slidenum">
              <a:rPr lang="en-US" smtClean="0"/>
              <a:t>1</a:t>
            </a:fld>
            <a:endParaRPr lang="en-US" dirty="0"/>
          </a:p>
        </p:txBody>
      </p:sp>
      <p:sp>
        <p:nvSpPr>
          <p:cNvPr id="4" name="Slide Number Placeholder 3"/>
          <p:cNvSpPr>
            <a:spLocks noGrp="1"/>
          </p:cNvSpPr>
          <p:nvPr>
            <p:ph type="sldNum" sz="quarter" idx="10"/>
          </p:nvPr>
        </p:nvSpPr>
        <p:spPr/>
        <p:txBody>
          <a:bodyPr/>
          <a:lstStyle/>
          <a:p>
            <a:fld id="{83EC832C-3892-1849-94F7-C720010C0419}" type="slidenum">
              <a:rPr lang="en-US" smtClean="0"/>
              <a:t>1</a:t>
            </a:fld>
            <a:endParaRPr lang="en-US" dirty="0"/>
          </a:p>
        </p:txBody>
      </p:sp>
    </p:spTree>
    <p:extLst>
      <p:ext uri="{BB962C8B-B14F-4D97-AF65-F5344CB8AC3E}">
        <p14:creationId xmlns:p14="http://schemas.microsoft.com/office/powerpoint/2010/main" val="305614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C832C-3892-1849-94F7-C720010C0419}" type="slidenum">
              <a:rPr lang="en-US" smtClean="0"/>
              <a:t>26</a:t>
            </a:fld>
            <a:endParaRPr lang="en-US" dirty="0"/>
          </a:p>
        </p:txBody>
      </p:sp>
    </p:spTree>
    <p:extLst>
      <p:ext uri="{BB962C8B-B14F-4D97-AF65-F5344CB8AC3E}">
        <p14:creationId xmlns:p14="http://schemas.microsoft.com/office/powerpoint/2010/main" val="3026806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xmlns="" id="{22FE68EB-87C5-2142-B984-1501DD6AEAF0}"/>
              </a:ext>
            </a:extLst>
          </p:cNvPr>
          <p:cNvSpPr txBox="1">
            <a:spLocks noGrp="1" noChangeArrowheads="1"/>
          </p:cNvSpPr>
          <p:nvPr/>
        </p:nvSpPr>
        <p:spPr bwMode="auto">
          <a:xfrm>
            <a:off x="3886200" y="8582025"/>
            <a:ext cx="2971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E76E034-5EFB-7B4F-A39E-AC1F1CBFD39B}" type="slidenum">
              <a:rPr lang="en-US" altLang="en-US" sz="1200">
                <a:latin typeface="Times New Roman" panose="02020603050405020304" pitchFamily="18" charset="0"/>
              </a:rPr>
              <a:pPr algn="r"/>
              <a:t>28</a:t>
            </a:fld>
            <a:endParaRPr lang="en-US" altLang="en-US" sz="1200" dirty="0">
              <a:latin typeface="Times New Roman" panose="02020603050405020304" pitchFamily="18" charset="0"/>
            </a:endParaRPr>
          </a:p>
        </p:txBody>
      </p:sp>
      <p:sp>
        <p:nvSpPr>
          <p:cNvPr id="29698" name="Rectangle 2">
            <a:extLst>
              <a:ext uri="{FF2B5EF4-FFF2-40B4-BE49-F238E27FC236}">
                <a16:creationId xmlns:a16="http://schemas.microsoft.com/office/drawing/2014/main" xmlns="" id="{C560B806-1F73-EB44-891D-B2BA4FF3559E}"/>
              </a:ext>
            </a:extLst>
          </p:cNvPr>
          <p:cNvSpPr>
            <a:spLocks noGrp="1" noRot="1" noChangeAspect="1" noChangeArrowheads="1" noTextEdit="1"/>
          </p:cNvSpPr>
          <p:nvPr>
            <p:ph type="sldImg"/>
          </p:nvPr>
        </p:nvSpPr>
        <p:spPr>
          <a:solidFill>
            <a:srgbClr val="FFFFFF"/>
          </a:solidFill>
          <a:ln/>
        </p:spPr>
      </p:sp>
      <p:sp>
        <p:nvSpPr>
          <p:cNvPr id="29699" name="Rectangle 3">
            <a:extLst>
              <a:ext uri="{FF2B5EF4-FFF2-40B4-BE49-F238E27FC236}">
                <a16:creationId xmlns:a16="http://schemas.microsoft.com/office/drawing/2014/main" xmlns="" id="{BF075DF0-3867-5344-87A0-DC0D149771A3}"/>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03930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xmlns="" id="{459E7867-4C87-9E4F-8AAE-251CD2A9B73D}"/>
              </a:ext>
            </a:extLst>
          </p:cNvPr>
          <p:cNvSpPr txBox="1">
            <a:spLocks noGrp="1" noChangeArrowheads="1"/>
          </p:cNvSpPr>
          <p:nvPr/>
        </p:nvSpPr>
        <p:spPr bwMode="auto">
          <a:xfrm>
            <a:off x="3886200" y="8582025"/>
            <a:ext cx="2971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E20EA58-7D99-F44E-833F-D2C980F936FE}" type="slidenum">
              <a:rPr lang="en-US" altLang="en-US" sz="1200">
                <a:latin typeface="Times New Roman" panose="02020603050405020304" pitchFamily="18" charset="0"/>
              </a:rPr>
              <a:pPr algn="r"/>
              <a:t>29</a:t>
            </a:fld>
            <a:endParaRPr lang="en-US" altLang="en-US" sz="1200" dirty="0">
              <a:latin typeface="Times New Roman" panose="02020603050405020304" pitchFamily="18" charset="0"/>
            </a:endParaRPr>
          </a:p>
        </p:txBody>
      </p:sp>
      <p:sp>
        <p:nvSpPr>
          <p:cNvPr id="37890" name="Rectangle 2">
            <a:extLst>
              <a:ext uri="{FF2B5EF4-FFF2-40B4-BE49-F238E27FC236}">
                <a16:creationId xmlns:a16="http://schemas.microsoft.com/office/drawing/2014/main" xmlns="" id="{838D7B8D-633B-F546-B332-0889E8BF75CA}"/>
              </a:ext>
            </a:extLst>
          </p:cNvPr>
          <p:cNvSpPr>
            <a:spLocks noGrp="1" noRot="1" noChangeAspect="1" noChangeArrowheads="1" noTextEdit="1"/>
          </p:cNvSpPr>
          <p:nvPr>
            <p:ph type="sldImg"/>
          </p:nvPr>
        </p:nvSpPr>
        <p:spPr>
          <a:solidFill>
            <a:srgbClr val="FFFFFF"/>
          </a:solidFill>
          <a:ln/>
        </p:spPr>
      </p:sp>
      <p:sp>
        <p:nvSpPr>
          <p:cNvPr id="37891" name="Rectangle 3">
            <a:extLst>
              <a:ext uri="{FF2B5EF4-FFF2-40B4-BE49-F238E27FC236}">
                <a16:creationId xmlns:a16="http://schemas.microsoft.com/office/drawing/2014/main" xmlns="" id="{896FAA17-9E6A-CB44-A9A7-778F649E5F0F}"/>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62698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xmlns="" id="{1E0D0468-679C-704B-8F50-EC4E7CF9BC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547698-3886-224F-97AA-C7222068EF65}" type="slidenum">
              <a:rPr lang="en-US" altLang="en-US" sz="1200" smtClean="0">
                <a:latin typeface="Times New Roman" panose="02020603050405020304" pitchFamily="18" charset="0"/>
              </a:rPr>
              <a:pPr/>
              <a:t>31</a:t>
            </a:fld>
            <a:endParaRPr lang="en-US" altLang="en-US" sz="1200" dirty="0">
              <a:latin typeface="Times New Roman" panose="02020603050405020304" pitchFamily="18" charset="0"/>
            </a:endParaRPr>
          </a:p>
        </p:txBody>
      </p:sp>
      <p:sp>
        <p:nvSpPr>
          <p:cNvPr id="102402" name="Rectangle 2">
            <a:extLst>
              <a:ext uri="{FF2B5EF4-FFF2-40B4-BE49-F238E27FC236}">
                <a16:creationId xmlns:a16="http://schemas.microsoft.com/office/drawing/2014/main" xmlns="" id="{5462BF8B-4533-534A-AFCC-71A209C23343}"/>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xmlns="" id="{87B524F3-693E-CC44-8783-8A0CE6518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7026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D989F2-6AC9-4043-B514-AF8FB12A6A06}" type="slidenum">
              <a:rPr lang="en-US" sz="1200">
                <a:latin typeface="Times New Roman" charset="0"/>
              </a:rPr>
              <a:pPr/>
              <a:t>34</a:t>
            </a:fld>
            <a:endParaRPr lang="en-US" sz="1200" dirty="0">
              <a:latin typeface="Times New Roman" charset="0"/>
            </a:endParaRPr>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xfrm>
            <a:off x="914400" y="4294188"/>
            <a:ext cx="5029200" cy="406241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202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xmlns="" id="{87DDCAA2-0E5A-C94F-8699-9D9ED0107720}"/>
              </a:ext>
            </a:extLst>
          </p:cNvPr>
          <p:cNvSpPr>
            <a:spLocks noGrp="1" noRot="1" noChangeAspect="1" noChangeArrowheads="1" noTextEdit="1"/>
          </p:cNvSpPr>
          <p:nvPr>
            <p:ph type="sldImg"/>
          </p:nvPr>
        </p:nvSpPr>
        <p:spPr>
          <a:ln/>
        </p:spPr>
      </p:sp>
      <p:sp>
        <p:nvSpPr>
          <p:cNvPr id="47106" name="Notes Placeholder 2">
            <a:extLst>
              <a:ext uri="{FF2B5EF4-FFF2-40B4-BE49-F238E27FC236}">
                <a16:creationId xmlns:a16="http://schemas.microsoft.com/office/drawing/2014/main" xmlns="" id="{A82922D4-4442-F44A-9C42-E0F7EF02AB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xmlns="" id="{1B534226-D08B-6B47-BF31-5FCC24DB20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00CE04-4A0B-164D-96CC-E95C18134D06}" type="slidenum">
              <a:rPr lang="en-US" altLang="en-US" sz="1200" smtClean="0">
                <a:latin typeface="Times New Roman" panose="02020603050405020304" pitchFamily="18" charset="0"/>
              </a:rPr>
              <a:pPr/>
              <a:t>36</a:t>
            </a:fld>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662323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3886200" y="8582025"/>
            <a:ext cx="2971800" cy="45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1DC6EC6-8C85-354E-A9C0-9A4C4613F7E7}" type="slidenum">
              <a:rPr lang="en-US" sz="1200">
                <a:latin typeface="Times New Roman" charset="0"/>
              </a:rPr>
              <a:pPr algn="r"/>
              <a:t>40</a:t>
            </a:fld>
            <a:endParaRPr lang="en-US" sz="1200" dirty="0">
              <a:latin typeface="Times New Roman"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2984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1AE3B8-3700-D44C-BD49-C8527C609142}" type="slidenum">
              <a:rPr lang="en-US" sz="1200">
                <a:latin typeface="Times New Roman" charset="0"/>
              </a:rPr>
              <a:pPr/>
              <a:t>43</a:t>
            </a:fld>
            <a:endParaRPr lang="en-US" sz="1200" dirty="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8103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C832C-3892-1849-94F7-C720010C0419}" type="slidenum">
              <a:rPr lang="en-US" smtClean="0"/>
              <a:t>8</a:t>
            </a:fld>
            <a:endParaRPr lang="en-US" dirty="0"/>
          </a:p>
        </p:txBody>
      </p:sp>
    </p:spTree>
    <p:extLst>
      <p:ext uri="{BB962C8B-B14F-4D97-AF65-F5344CB8AC3E}">
        <p14:creationId xmlns:p14="http://schemas.microsoft.com/office/powerpoint/2010/main" val="162510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C832C-3892-1849-94F7-C720010C0419}" type="slidenum">
              <a:rPr lang="en-US" smtClean="0"/>
              <a:t>13</a:t>
            </a:fld>
            <a:endParaRPr lang="en-US" dirty="0"/>
          </a:p>
        </p:txBody>
      </p:sp>
    </p:spTree>
    <p:extLst>
      <p:ext uri="{BB962C8B-B14F-4D97-AF65-F5344CB8AC3E}">
        <p14:creationId xmlns:p14="http://schemas.microsoft.com/office/powerpoint/2010/main" val="1566611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C832C-3892-1849-94F7-C720010C0419}" type="slidenum">
              <a:rPr lang="en-US" smtClean="0"/>
              <a:t>15</a:t>
            </a:fld>
            <a:endParaRPr lang="en-US" dirty="0"/>
          </a:p>
        </p:txBody>
      </p:sp>
    </p:spTree>
    <p:extLst>
      <p:ext uri="{BB962C8B-B14F-4D97-AF65-F5344CB8AC3E}">
        <p14:creationId xmlns:p14="http://schemas.microsoft.com/office/powerpoint/2010/main" val="3638600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A01957-5579-494A-AAB9-2F5E26FBDC67}" type="slidenum">
              <a:rPr lang="en-US" smtClean="0"/>
              <a:pPr>
                <a:defRPr/>
              </a:pPr>
              <a:t>16</a:t>
            </a:fld>
            <a:endParaRPr lang="en-US" dirty="0"/>
          </a:p>
        </p:txBody>
      </p:sp>
    </p:spTree>
    <p:extLst>
      <p:ext uri="{BB962C8B-B14F-4D97-AF65-F5344CB8AC3E}">
        <p14:creationId xmlns:p14="http://schemas.microsoft.com/office/powerpoint/2010/main" val="1815549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86200" y="8582025"/>
            <a:ext cx="2971800"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31471BF-D2F6-4A41-A5DF-C597855B49F3}" type="slidenum">
              <a:rPr lang="en-US" sz="1200">
                <a:latin typeface="Times New Roman" charset="0"/>
              </a:rPr>
              <a:pPr algn="r"/>
              <a:t>18</a:t>
            </a:fld>
            <a:endParaRPr lang="en-US" sz="1200" dirty="0">
              <a:latin typeface="Times New Roman"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291013"/>
            <a:ext cx="5029200" cy="4065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466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86200" y="8582025"/>
            <a:ext cx="2971800" cy="45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F6D0C39-B304-5745-8FCD-E0CF540B3EF6}" type="slidenum">
              <a:rPr lang="en-US" sz="1200">
                <a:latin typeface="Times New Roman" charset="0"/>
              </a:rPr>
              <a:pPr algn="r"/>
              <a:t>19</a:t>
            </a:fld>
            <a:endParaRPr lang="en-US" sz="1200" dirty="0">
              <a:latin typeface="Times New Roman"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291013"/>
            <a:ext cx="5029200" cy="4065587"/>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406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22</a:t>
            </a:fld>
            <a:endParaRPr lang="en-US" dirty="0"/>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2011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xmlns="" id="{459E7867-4C87-9E4F-8AAE-251CD2A9B73D}"/>
              </a:ext>
            </a:extLst>
          </p:cNvPr>
          <p:cNvSpPr txBox="1">
            <a:spLocks noGrp="1" noChangeArrowheads="1"/>
          </p:cNvSpPr>
          <p:nvPr/>
        </p:nvSpPr>
        <p:spPr bwMode="auto">
          <a:xfrm>
            <a:off x="3886200" y="8582025"/>
            <a:ext cx="2971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E20EA58-7D99-F44E-833F-D2C980F936FE}" type="slidenum">
              <a:rPr lang="en-US" altLang="en-US" sz="1200">
                <a:latin typeface="Times New Roman" panose="02020603050405020304" pitchFamily="18" charset="0"/>
              </a:rPr>
              <a:pPr algn="r"/>
              <a:t>23</a:t>
            </a:fld>
            <a:endParaRPr lang="en-US" altLang="en-US" sz="1200" dirty="0">
              <a:latin typeface="Times New Roman" panose="02020603050405020304" pitchFamily="18" charset="0"/>
            </a:endParaRPr>
          </a:p>
        </p:txBody>
      </p:sp>
      <p:sp>
        <p:nvSpPr>
          <p:cNvPr id="37890" name="Rectangle 2">
            <a:extLst>
              <a:ext uri="{FF2B5EF4-FFF2-40B4-BE49-F238E27FC236}">
                <a16:creationId xmlns:a16="http://schemas.microsoft.com/office/drawing/2014/main" xmlns="" id="{838D7B8D-633B-F546-B332-0889E8BF75CA}"/>
              </a:ext>
            </a:extLst>
          </p:cNvPr>
          <p:cNvSpPr>
            <a:spLocks noGrp="1" noRot="1" noChangeAspect="1" noChangeArrowheads="1" noTextEdit="1"/>
          </p:cNvSpPr>
          <p:nvPr>
            <p:ph type="sldImg"/>
          </p:nvPr>
        </p:nvSpPr>
        <p:spPr>
          <a:solidFill>
            <a:srgbClr val="FFFFFF"/>
          </a:solidFill>
          <a:ln/>
        </p:spPr>
      </p:sp>
      <p:sp>
        <p:nvSpPr>
          <p:cNvPr id="37891" name="Rectangle 3">
            <a:extLst>
              <a:ext uri="{FF2B5EF4-FFF2-40B4-BE49-F238E27FC236}">
                <a16:creationId xmlns:a16="http://schemas.microsoft.com/office/drawing/2014/main" xmlns="" id="{896FAA17-9E6A-CB44-A9A7-778F649E5F0F}"/>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48850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C227D-8BE7-BC48-8330-4D3915DA8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8758522-EFF7-D94A-BC2F-097CBC81F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30EEF70-FB09-5042-BC61-8F7E6DB2B236}"/>
              </a:ext>
            </a:extLst>
          </p:cNvPr>
          <p:cNvSpPr>
            <a:spLocks noGrp="1"/>
          </p:cNvSpPr>
          <p:nvPr>
            <p:ph type="dt" sz="half" idx="10"/>
          </p:nvPr>
        </p:nvSpPr>
        <p:spPr/>
        <p:txBody>
          <a:bodyPr/>
          <a:lstStyle/>
          <a:p>
            <a:fld id="{29CAF3A1-6FE7-014A-9215-15009F30C0BE}" type="datetime1">
              <a:rPr lang="en-US" smtClean="0"/>
              <a:t>1/10/2019</a:t>
            </a:fld>
            <a:endParaRPr lang="en-US" dirty="0"/>
          </a:p>
        </p:txBody>
      </p:sp>
      <p:sp>
        <p:nvSpPr>
          <p:cNvPr id="5" name="Footer Placeholder 4">
            <a:extLst>
              <a:ext uri="{FF2B5EF4-FFF2-40B4-BE49-F238E27FC236}">
                <a16:creationId xmlns:a16="http://schemas.microsoft.com/office/drawing/2014/main" xmlns="" id="{154535DD-03DF-1946-9CF0-7F6041AC47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5F18A13-5CB5-CD45-9712-0B2BCF110FA5}"/>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409407019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7AAF3C-62FA-6947-83A8-92D2D3EE90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E064675-36E3-504B-BA32-C2C11CF6DF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EA719E-5E17-2A43-8C4D-61FEDD9B2B8A}"/>
              </a:ext>
            </a:extLst>
          </p:cNvPr>
          <p:cNvSpPr>
            <a:spLocks noGrp="1"/>
          </p:cNvSpPr>
          <p:nvPr>
            <p:ph type="dt" sz="half" idx="10"/>
          </p:nvPr>
        </p:nvSpPr>
        <p:spPr/>
        <p:txBody>
          <a:bodyPr/>
          <a:lstStyle/>
          <a:p>
            <a:fld id="{BDF1F865-8FD2-9946-9FD6-0BFD451B3B41}" type="datetime1">
              <a:rPr lang="en-US" smtClean="0"/>
              <a:t>1/10/2019</a:t>
            </a:fld>
            <a:endParaRPr lang="en-US" dirty="0"/>
          </a:p>
        </p:txBody>
      </p:sp>
      <p:sp>
        <p:nvSpPr>
          <p:cNvPr id="5" name="Footer Placeholder 4">
            <a:extLst>
              <a:ext uri="{FF2B5EF4-FFF2-40B4-BE49-F238E27FC236}">
                <a16:creationId xmlns:a16="http://schemas.microsoft.com/office/drawing/2014/main" xmlns="" id="{CFDDB2B8-EAE2-1645-8F6E-766B0FDB43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C590635-B00C-5A4B-A511-B867E3B541C7}"/>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258544454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97AE6EF-B4BB-3843-B4DA-01416210E1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DE11B81-E37C-EE47-B245-DD2C928E3B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826CEB-20B8-A346-99E4-B429582E1035}"/>
              </a:ext>
            </a:extLst>
          </p:cNvPr>
          <p:cNvSpPr>
            <a:spLocks noGrp="1"/>
          </p:cNvSpPr>
          <p:nvPr>
            <p:ph type="dt" sz="half" idx="10"/>
          </p:nvPr>
        </p:nvSpPr>
        <p:spPr/>
        <p:txBody>
          <a:bodyPr/>
          <a:lstStyle/>
          <a:p>
            <a:fld id="{D0234893-8D99-7A44-A61A-067B1179B419}" type="datetime1">
              <a:rPr lang="en-US" smtClean="0"/>
              <a:t>1/10/2019</a:t>
            </a:fld>
            <a:endParaRPr lang="en-US" dirty="0"/>
          </a:p>
        </p:txBody>
      </p:sp>
      <p:sp>
        <p:nvSpPr>
          <p:cNvPr id="5" name="Footer Placeholder 4">
            <a:extLst>
              <a:ext uri="{FF2B5EF4-FFF2-40B4-BE49-F238E27FC236}">
                <a16:creationId xmlns:a16="http://schemas.microsoft.com/office/drawing/2014/main" xmlns="" id="{78E796BF-77AB-C541-ACFB-1A5750BD1F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40304AC-8EA9-4247-AA21-287F32F5AD57}"/>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206656140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xmlns="" id="{BBB8E27D-44E1-8542-A2BD-271200070D73}"/>
              </a:ext>
            </a:extLst>
          </p:cNvPr>
          <p:cNvSpPr>
            <a:spLocks noGrp="1"/>
          </p:cNvSpPr>
          <p:nvPr>
            <p:ph type="dt" sz="half" idx="10"/>
          </p:nvPr>
        </p:nvSpPr>
        <p:spPr/>
        <p:txBody>
          <a:bodyPr/>
          <a:lstStyle>
            <a:lvl1pPr>
              <a:defRPr/>
            </a:lvl1pPr>
          </a:lstStyle>
          <a:p>
            <a:pPr>
              <a:defRPr/>
            </a:pPr>
            <a:endParaRPr lang="en-US" dirty="0"/>
          </a:p>
        </p:txBody>
      </p:sp>
      <p:sp>
        <p:nvSpPr>
          <p:cNvPr id="7" name="Footer Placeholder 2">
            <a:extLst>
              <a:ext uri="{FF2B5EF4-FFF2-40B4-BE49-F238E27FC236}">
                <a16:creationId xmlns:a16="http://schemas.microsoft.com/office/drawing/2014/main" xmlns="" id="{ABD4A89B-1349-4F43-B0A1-FB9D6D1A376A}"/>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22">
            <a:extLst>
              <a:ext uri="{FF2B5EF4-FFF2-40B4-BE49-F238E27FC236}">
                <a16:creationId xmlns:a16="http://schemas.microsoft.com/office/drawing/2014/main" xmlns="" id="{A98555EC-9833-2543-850C-92929DD5CF46}"/>
              </a:ext>
            </a:extLst>
          </p:cNvPr>
          <p:cNvSpPr>
            <a:spLocks noGrp="1"/>
          </p:cNvSpPr>
          <p:nvPr>
            <p:ph type="sldNum" sz="quarter" idx="12"/>
          </p:nvPr>
        </p:nvSpPr>
        <p:spPr/>
        <p:txBody>
          <a:bodyPr/>
          <a:lstStyle>
            <a:lvl1pPr>
              <a:defRPr/>
            </a:lvl1pPr>
          </a:lstStyle>
          <a:p>
            <a:pPr>
              <a:defRPr/>
            </a:pPr>
            <a:fld id="{FCD3BC5E-C476-EF42-A80B-996514795618}" type="slidenum">
              <a:rPr lang="en-US" altLang="x-none"/>
              <a:pPr>
                <a:defRPr/>
              </a:pPr>
              <a:t>‹#›</a:t>
            </a:fld>
            <a:endParaRPr lang="en-US" altLang="x-none" dirty="0"/>
          </a:p>
        </p:txBody>
      </p:sp>
    </p:spTree>
    <p:extLst>
      <p:ext uri="{BB962C8B-B14F-4D97-AF65-F5344CB8AC3E}">
        <p14:creationId xmlns:p14="http://schemas.microsoft.com/office/powerpoint/2010/main" val="286923969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AA589-8F73-4C49-8F64-17490BA89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CC8687-E349-4349-A679-86F2CB6295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0BCAEE-F9CF-CB43-97EA-2EDE95A29C7D}"/>
              </a:ext>
            </a:extLst>
          </p:cNvPr>
          <p:cNvSpPr>
            <a:spLocks noGrp="1"/>
          </p:cNvSpPr>
          <p:nvPr>
            <p:ph type="dt" sz="half" idx="10"/>
          </p:nvPr>
        </p:nvSpPr>
        <p:spPr/>
        <p:txBody>
          <a:bodyPr/>
          <a:lstStyle/>
          <a:p>
            <a:fld id="{228B4446-1CF2-734D-86C2-C97BCA35C98C}" type="datetime1">
              <a:rPr lang="en-US" smtClean="0"/>
              <a:t>1/10/2019</a:t>
            </a:fld>
            <a:endParaRPr lang="en-US" dirty="0"/>
          </a:p>
        </p:txBody>
      </p:sp>
      <p:sp>
        <p:nvSpPr>
          <p:cNvPr id="5" name="Footer Placeholder 4">
            <a:extLst>
              <a:ext uri="{FF2B5EF4-FFF2-40B4-BE49-F238E27FC236}">
                <a16:creationId xmlns:a16="http://schemas.microsoft.com/office/drawing/2014/main" xmlns="" id="{98C567E8-0D5C-2D47-BDC4-AC76AB6887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9CA460B-BAC5-F742-B056-3F40C3049625}"/>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21207698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226C5F-8FDA-E047-A1EB-B59A2B0F0A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1CE9C56-B950-FF4A-82E3-27F00230D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097F9E5-13DC-1449-8666-08C4510C0DDE}"/>
              </a:ext>
            </a:extLst>
          </p:cNvPr>
          <p:cNvSpPr>
            <a:spLocks noGrp="1"/>
          </p:cNvSpPr>
          <p:nvPr>
            <p:ph type="dt" sz="half" idx="10"/>
          </p:nvPr>
        </p:nvSpPr>
        <p:spPr/>
        <p:txBody>
          <a:bodyPr/>
          <a:lstStyle/>
          <a:p>
            <a:fld id="{CA9BADD3-1071-F94A-B549-9DB584159CA9}" type="datetime1">
              <a:rPr lang="en-US" smtClean="0"/>
              <a:t>1/10/2019</a:t>
            </a:fld>
            <a:endParaRPr lang="en-US" dirty="0"/>
          </a:p>
        </p:txBody>
      </p:sp>
      <p:sp>
        <p:nvSpPr>
          <p:cNvPr id="5" name="Footer Placeholder 4">
            <a:extLst>
              <a:ext uri="{FF2B5EF4-FFF2-40B4-BE49-F238E27FC236}">
                <a16:creationId xmlns:a16="http://schemas.microsoft.com/office/drawing/2014/main" xmlns="" id="{D0F35E52-DDFE-E44A-B1AD-71241757F1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621721C-2F9B-A845-A4C5-6A3B3358DDE2}"/>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274987583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1E15F-7FE1-FA41-B4A1-BC64C6779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216075-85AD-C544-B1F5-CADC4DE09E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7227B88-28FF-E342-9E94-77FA378ACB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4E896B-4BD7-014B-91F7-01D487D0CF24}"/>
              </a:ext>
            </a:extLst>
          </p:cNvPr>
          <p:cNvSpPr>
            <a:spLocks noGrp="1"/>
          </p:cNvSpPr>
          <p:nvPr>
            <p:ph type="dt" sz="half" idx="10"/>
          </p:nvPr>
        </p:nvSpPr>
        <p:spPr/>
        <p:txBody>
          <a:bodyPr/>
          <a:lstStyle/>
          <a:p>
            <a:fld id="{DEB02986-F44D-7A41-93A5-6DD4C8C4957E}" type="datetime1">
              <a:rPr lang="en-US" smtClean="0"/>
              <a:t>1/10/2019</a:t>
            </a:fld>
            <a:endParaRPr lang="en-US" dirty="0"/>
          </a:p>
        </p:txBody>
      </p:sp>
      <p:sp>
        <p:nvSpPr>
          <p:cNvPr id="6" name="Footer Placeholder 5">
            <a:extLst>
              <a:ext uri="{FF2B5EF4-FFF2-40B4-BE49-F238E27FC236}">
                <a16:creationId xmlns:a16="http://schemas.microsoft.com/office/drawing/2014/main" xmlns="" id="{A352F990-E18B-7247-BA58-CA6057BE0B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6F5AB363-38AC-A94B-B781-08B544035375}"/>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156314833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BB096-7BF9-2B4C-AA94-33CC4CED39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0AB4B3B-B921-0B42-9E2E-C8FECD1AD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1509256-6218-0742-B84F-367AA7A3A7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4296E76-D189-CE49-9A56-46D843B24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0BB7498-1EF1-934E-AF80-6D399CD5415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A1BCBA-4C50-F24C-BEE3-9A375254A429}"/>
              </a:ext>
            </a:extLst>
          </p:cNvPr>
          <p:cNvSpPr>
            <a:spLocks noGrp="1"/>
          </p:cNvSpPr>
          <p:nvPr>
            <p:ph type="dt" sz="half" idx="10"/>
          </p:nvPr>
        </p:nvSpPr>
        <p:spPr/>
        <p:txBody>
          <a:bodyPr/>
          <a:lstStyle/>
          <a:p>
            <a:fld id="{B9B06623-8B12-F245-84C2-6F897693ED2A}" type="datetime1">
              <a:rPr lang="en-US" smtClean="0"/>
              <a:t>1/10/2019</a:t>
            </a:fld>
            <a:endParaRPr lang="en-US" dirty="0"/>
          </a:p>
        </p:txBody>
      </p:sp>
      <p:sp>
        <p:nvSpPr>
          <p:cNvPr id="8" name="Footer Placeholder 7">
            <a:extLst>
              <a:ext uri="{FF2B5EF4-FFF2-40B4-BE49-F238E27FC236}">
                <a16:creationId xmlns:a16="http://schemas.microsoft.com/office/drawing/2014/main" xmlns="" id="{7C460B03-CFC4-7F40-A11C-BA8F2BD752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6DB7EC9-C07D-D441-B618-FB73BB66F7A7}"/>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189092020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9BE9A8-0459-0248-960C-191CF7C262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30BE9BE-DE21-A946-B5CC-3F8969CA0A81}"/>
              </a:ext>
            </a:extLst>
          </p:cNvPr>
          <p:cNvSpPr>
            <a:spLocks noGrp="1"/>
          </p:cNvSpPr>
          <p:nvPr>
            <p:ph type="dt" sz="half" idx="10"/>
          </p:nvPr>
        </p:nvSpPr>
        <p:spPr/>
        <p:txBody>
          <a:bodyPr/>
          <a:lstStyle/>
          <a:p>
            <a:fld id="{58D919BC-171B-AA4B-A1C7-E1393D2DD84F}" type="datetime1">
              <a:rPr lang="en-US" smtClean="0"/>
              <a:t>1/10/2019</a:t>
            </a:fld>
            <a:endParaRPr lang="en-US" dirty="0"/>
          </a:p>
        </p:txBody>
      </p:sp>
      <p:sp>
        <p:nvSpPr>
          <p:cNvPr id="4" name="Footer Placeholder 3">
            <a:extLst>
              <a:ext uri="{FF2B5EF4-FFF2-40B4-BE49-F238E27FC236}">
                <a16:creationId xmlns:a16="http://schemas.microsoft.com/office/drawing/2014/main" xmlns="" id="{904F1272-62FD-0E4F-A5DA-3D6D36A5B6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414BB6CB-E445-4B4B-A892-87AAEE888B32}"/>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1636908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EA92973-48C1-FD49-AE30-FE7A7B4AED85}"/>
              </a:ext>
            </a:extLst>
          </p:cNvPr>
          <p:cNvSpPr>
            <a:spLocks noGrp="1"/>
          </p:cNvSpPr>
          <p:nvPr>
            <p:ph type="dt" sz="half" idx="10"/>
          </p:nvPr>
        </p:nvSpPr>
        <p:spPr/>
        <p:txBody>
          <a:bodyPr/>
          <a:lstStyle/>
          <a:p>
            <a:fld id="{BC516613-B8D7-E04B-A2B8-B31540A8AF9B}" type="datetime1">
              <a:rPr lang="en-US" smtClean="0"/>
              <a:t>1/10/2019</a:t>
            </a:fld>
            <a:endParaRPr lang="en-US" dirty="0"/>
          </a:p>
        </p:txBody>
      </p:sp>
      <p:sp>
        <p:nvSpPr>
          <p:cNvPr id="3" name="Footer Placeholder 2">
            <a:extLst>
              <a:ext uri="{FF2B5EF4-FFF2-40B4-BE49-F238E27FC236}">
                <a16:creationId xmlns:a16="http://schemas.microsoft.com/office/drawing/2014/main" xmlns="" id="{398424BC-E787-8A4B-BBFF-E3313E6EF8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95E6C97-7F99-A845-864F-9D4C679EB76C}"/>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364817661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1FCCB1-F5F4-2543-B971-263447CF9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4627B43-368B-E749-A826-831BE7C5B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5DA6510-AF1A-964B-9366-E0CB16743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6716379-93DD-204E-87A4-7164176F5E74}"/>
              </a:ext>
            </a:extLst>
          </p:cNvPr>
          <p:cNvSpPr>
            <a:spLocks noGrp="1"/>
          </p:cNvSpPr>
          <p:nvPr>
            <p:ph type="dt" sz="half" idx="10"/>
          </p:nvPr>
        </p:nvSpPr>
        <p:spPr/>
        <p:txBody>
          <a:bodyPr/>
          <a:lstStyle/>
          <a:p>
            <a:fld id="{641AECAB-D1F7-8345-90BF-2FA157934AB6}" type="datetime1">
              <a:rPr lang="en-US" smtClean="0"/>
              <a:t>1/10/2019</a:t>
            </a:fld>
            <a:endParaRPr lang="en-US" dirty="0"/>
          </a:p>
        </p:txBody>
      </p:sp>
      <p:sp>
        <p:nvSpPr>
          <p:cNvPr id="6" name="Footer Placeholder 5">
            <a:extLst>
              <a:ext uri="{FF2B5EF4-FFF2-40B4-BE49-F238E27FC236}">
                <a16:creationId xmlns:a16="http://schemas.microsoft.com/office/drawing/2014/main" xmlns="" id="{EAAAA0F2-8B6C-1640-BD1A-8CDA8A664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CE77859-2FA7-8048-8EB3-BFE3363D5645}"/>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168204125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E60B1-B2D9-4547-8762-F5691277D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486D34-3D61-164E-B39F-6455253F16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2FAE92AE-06BC-554E-BB10-015C6F196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C86B894-76DA-A743-8239-310FBA6D3A51}"/>
              </a:ext>
            </a:extLst>
          </p:cNvPr>
          <p:cNvSpPr>
            <a:spLocks noGrp="1"/>
          </p:cNvSpPr>
          <p:nvPr>
            <p:ph type="dt" sz="half" idx="10"/>
          </p:nvPr>
        </p:nvSpPr>
        <p:spPr/>
        <p:txBody>
          <a:bodyPr/>
          <a:lstStyle/>
          <a:p>
            <a:fld id="{3AE3A9AC-3046-294B-A5DA-197C8806599F}" type="datetime1">
              <a:rPr lang="en-US" smtClean="0"/>
              <a:t>1/10/2019</a:t>
            </a:fld>
            <a:endParaRPr lang="en-US" dirty="0"/>
          </a:p>
        </p:txBody>
      </p:sp>
      <p:sp>
        <p:nvSpPr>
          <p:cNvPr id="6" name="Footer Placeholder 5">
            <a:extLst>
              <a:ext uri="{FF2B5EF4-FFF2-40B4-BE49-F238E27FC236}">
                <a16:creationId xmlns:a16="http://schemas.microsoft.com/office/drawing/2014/main" xmlns="" id="{D5DEDBDF-868D-964D-8ECF-71FB566033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1321484-05D1-3C4C-8338-442ED410560F}"/>
              </a:ext>
            </a:extLst>
          </p:cNvPr>
          <p:cNvSpPr>
            <a:spLocks noGrp="1"/>
          </p:cNvSpPr>
          <p:nvPr>
            <p:ph type="sldNum" sz="quarter" idx="12"/>
          </p:nvPr>
        </p:nvSpPr>
        <p:spPr/>
        <p:txBody>
          <a:bodyPr/>
          <a:lstStyle/>
          <a:p>
            <a:fld id="{810E17AA-0D51-B243-8D8F-B868E08AAAC6}" type="slidenum">
              <a:rPr lang="en-US" smtClean="0"/>
              <a:t>‹#›</a:t>
            </a:fld>
            <a:endParaRPr lang="en-US" dirty="0"/>
          </a:p>
        </p:txBody>
      </p:sp>
    </p:spTree>
    <p:extLst>
      <p:ext uri="{BB962C8B-B14F-4D97-AF65-F5344CB8AC3E}">
        <p14:creationId xmlns:p14="http://schemas.microsoft.com/office/powerpoint/2010/main" val="340970983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EC16D7A-924E-B347-9A0E-36BB2B768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5D1A712-A233-3B41-BF42-A4911A0E7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9CB77C-2940-E14B-AF1D-9002853F5E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AC6C0-4327-7544-A44A-502AB96E56E5}" type="datetime1">
              <a:rPr lang="en-US" smtClean="0"/>
              <a:t>1/10/2019</a:t>
            </a:fld>
            <a:endParaRPr lang="en-US" dirty="0"/>
          </a:p>
        </p:txBody>
      </p:sp>
      <p:sp>
        <p:nvSpPr>
          <p:cNvPr id="5" name="Footer Placeholder 4">
            <a:extLst>
              <a:ext uri="{FF2B5EF4-FFF2-40B4-BE49-F238E27FC236}">
                <a16:creationId xmlns:a16="http://schemas.microsoft.com/office/drawing/2014/main" xmlns="" id="{F8CA5811-987A-2C4B-92CD-52E7ABDD0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629D18EB-E353-4549-8BD5-082C7587A6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E17AA-0D51-B243-8D8F-B868E08AAAC6}" type="slidenum">
              <a:rPr lang="en-US" smtClean="0"/>
              <a:t>‹#›</a:t>
            </a:fld>
            <a:endParaRPr lang="en-US" dirty="0"/>
          </a:p>
        </p:txBody>
      </p:sp>
    </p:spTree>
    <p:extLst>
      <p:ext uri="{BB962C8B-B14F-4D97-AF65-F5344CB8AC3E}">
        <p14:creationId xmlns:p14="http://schemas.microsoft.com/office/powerpoint/2010/main" val="2184693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tiff"/><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tiff"/></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auburn.edu/gedi/documents/publications/alabama-issues-2018.pdf"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A0C03E-C7F1-FB4F-9E74-E6569E855F2B}"/>
              </a:ext>
            </a:extLst>
          </p:cNvPr>
          <p:cNvSpPr>
            <a:spLocks noGrp="1"/>
          </p:cNvSpPr>
          <p:nvPr>
            <p:ph type="ctrTitle"/>
          </p:nvPr>
        </p:nvSpPr>
        <p:spPr>
          <a:xfrm>
            <a:off x="1524000" y="1070043"/>
            <a:ext cx="9144000" cy="2315183"/>
          </a:xfrm>
        </p:spPr>
        <p:txBody>
          <a:bodyPr>
            <a:normAutofit fontScale="90000"/>
          </a:bodyPr>
          <a:lstStyle/>
          <a:p>
            <a:r>
              <a:rPr lang="en-US" dirty="0">
                <a:solidFill>
                  <a:srgbClr val="003399"/>
                </a:solidFill>
                <a:latin typeface="Copperplate Light" panose="02000604030000020004" pitchFamily="2" charset="77"/>
              </a:rPr>
              <a:t>Community Leadership for a Changing Economy</a:t>
            </a:r>
          </a:p>
        </p:txBody>
      </p:sp>
      <p:sp>
        <p:nvSpPr>
          <p:cNvPr id="4" name="Rectangle 3">
            <a:extLst>
              <a:ext uri="{FF2B5EF4-FFF2-40B4-BE49-F238E27FC236}">
                <a16:creationId xmlns:a16="http://schemas.microsoft.com/office/drawing/2014/main" xmlns="" id="{19571736-6417-6041-843A-F1B3074E3945}"/>
              </a:ext>
            </a:extLst>
          </p:cNvPr>
          <p:cNvSpPr>
            <a:spLocks noGrp="1" noChangeArrowheads="1"/>
          </p:cNvSpPr>
          <p:nvPr>
            <p:ph type="subTitle" idx="1"/>
          </p:nvPr>
        </p:nvSpPr>
        <p:spPr>
          <a:xfrm>
            <a:off x="8210145" y="4922196"/>
            <a:ext cx="3638143" cy="1653702"/>
          </a:xfrm>
        </p:spPr>
        <p:txBody>
          <a:bodyPr>
            <a:normAutofit/>
          </a:bodyPr>
          <a:lstStyle/>
          <a:p>
            <a:pPr marL="0" indent="0" algn="ctr">
              <a:buNone/>
            </a:pPr>
            <a:r>
              <a:rPr lang="en-US" sz="2400" dirty="0">
                <a:solidFill>
                  <a:srgbClr val="CC0000"/>
                </a:solidFill>
                <a:latin typeface="Arial" charset="0"/>
                <a:ea typeface="Arial" charset="0"/>
                <a:cs typeface="Arial" charset="0"/>
              </a:rPr>
              <a:t>      </a:t>
            </a:r>
          </a:p>
          <a:p>
            <a:pPr marL="0" indent="0" algn="ctr">
              <a:buNone/>
            </a:pPr>
            <a:r>
              <a:rPr lang="en-US" sz="2400" b="1" dirty="0">
                <a:solidFill>
                  <a:srgbClr val="00339A"/>
                </a:solidFill>
                <a:latin typeface="Arial" charset="0"/>
                <a:ea typeface="Arial" charset="0"/>
                <a:cs typeface="Arial" charset="0"/>
              </a:rPr>
              <a:t>Joe A. Sumners, </a:t>
            </a:r>
            <a:r>
              <a:rPr lang="en-US" sz="2200" b="1" dirty="0">
                <a:solidFill>
                  <a:srgbClr val="00339A"/>
                </a:solidFill>
                <a:latin typeface="Arial" charset="0"/>
                <a:ea typeface="Arial" charset="0"/>
                <a:cs typeface="Arial" charset="0"/>
              </a:rPr>
              <a:t>Ph.D.  </a:t>
            </a:r>
          </a:p>
          <a:p>
            <a:pPr marL="0" indent="0" algn="ctr">
              <a:buNone/>
            </a:pPr>
            <a:r>
              <a:rPr lang="en-US" sz="2000" b="1" dirty="0">
                <a:solidFill>
                  <a:srgbClr val="B56028"/>
                </a:solidFill>
                <a:latin typeface="Arial" charset="0"/>
                <a:ea typeface="Arial" charset="0"/>
                <a:cs typeface="Arial" charset="0"/>
              </a:rPr>
              <a:t>Executive Director</a:t>
            </a:r>
          </a:p>
        </p:txBody>
      </p:sp>
      <p:pic>
        <p:nvPicPr>
          <p:cNvPr id="5" name="Picture 4">
            <a:extLst>
              <a:ext uri="{FF2B5EF4-FFF2-40B4-BE49-F238E27FC236}">
                <a16:creationId xmlns:a16="http://schemas.microsoft.com/office/drawing/2014/main" xmlns="" id="{8819B0E5-EBF7-3C47-BCB0-F50F16B12D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10911"/>
            <a:ext cx="7898859" cy="2406579"/>
          </a:xfrm>
          <a:prstGeom prst="rect">
            <a:avLst/>
          </a:prstGeom>
        </p:spPr>
      </p:pic>
      <p:cxnSp>
        <p:nvCxnSpPr>
          <p:cNvPr id="8" name="Straight Connector 7">
            <a:extLst>
              <a:ext uri="{FF2B5EF4-FFF2-40B4-BE49-F238E27FC236}">
                <a16:creationId xmlns:a16="http://schemas.microsoft.com/office/drawing/2014/main" xmlns="" id="{44EAA0C7-FB85-844C-A099-F4B2673BF58D}"/>
              </a:ext>
            </a:extLst>
          </p:cNvPr>
          <p:cNvCxnSpPr/>
          <p:nvPr/>
        </p:nvCxnSpPr>
        <p:spPr>
          <a:xfrm>
            <a:off x="1" y="461091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xmlns="" id="{F6ED9EF5-748A-0846-99DB-09E4A3DF4E85}"/>
              </a:ext>
            </a:extLst>
          </p:cNvPr>
          <p:cNvSpPr txBox="1">
            <a:spLocks noChangeArrowheads="1"/>
          </p:cNvSpPr>
          <p:nvPr/>
        </p:nvSpPr>
        <p:spPr>
          <a:xfrm>
            <a:off x="0" y="1"/>
            <a:ext cx="12192000" cy="4710938"/>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4800" dirty="0">
              <a:solidFill>
                <a:schemeClr val="bg1"/>
              </a:solidFill>
              <a:latin typeface="Copperplate Light" charset="0"/>
              <a:ea typeface="Copperplate Light" charset="0"/>
              <a:cs typeface="Copperplate Light" charset="0"/>
            </a:endParaRPr>
          </a:p>
          <a:p>
            <a:pPr algn="ctr">
              <a:lnSpc>
                <a:spcPct val="100000"/>
              </a:lnSpc>
            </a:pPr>
            <a:endParaRPr lang="en-US" sz="4800" dirty="0">
              <a:solidFill>
                <a:schemeClr val="bg1"/>
              </a:solidFill>
              <a:latin typeface="Copperplate Light" charset="0"/>
              <a:ea typeface="Copperplate Light" charset="0"/>
              <a:cs typeface="Copperplate Light" charset="0"/>
            </a:endParaRPr>
          </a:p>
          <a:p>
            <a:pPr algn="ctr">
              <a:lnSpc>
                <a:spcPct val="100000"/>
              </a:lnSpc>
            </a:pPr>
            <a:endParaRPr lang="en-US" sz="4800" dirty="0">
              <a:solidFill>
                <a:schemeClr val="bg1"/>
              </a:solidFill>
              <a:latin typeface="Copperplate Light" charset="0"/>
              <a:ea typeface="Copperplate Light" charset="0"/>
              <a:cs typeface="Copperplate Light" charset="0"/>
            </a:endParaRPr>
          </a:p>
          <a:p>
            <a:pPr algn="ctr">
              <a:lnSpc>
                <a:spcPct val="100000"/>
              </a:lnSpc>
            </a:pPr>
            <a:endParaRPr lang="en-US" sz="4800" dirty="0">
              <a:solidFill>
                <a:schemeClr val="bg1"/>
              </a:solidFill>
              <a:latin typeface="Copperplate Light" charset="0"/>
              <a:ea typeface="Copperplate Light" charset="0"/>
              <a:cs typeface="Copperplate Light" charset="0"/>
            </a:endParaRPr>
          </a:p>
          <a:p>
            <a:pPr algn="ctr">
              <a:lnSpc>
                <a:spcPct val="100000"/>
              </a:lnSpc>
            </a:pPr>
            <a:endParaRPr lang="en-US" sz="4800" dirty="0">
              <a:solidFill>
                <a:schemeClr val="bg1"/>
              </a:solidFill>
              <a:latin typeface="Copperplate Light" charset="0"/>
              <a:ea typeface="Copperplate Light" charset="0"/>
              <a:cs typeface="Copperplate Light" charset="0"/>
            </a:endParaRPr>
          </a:p>
          <a:p>
            <a:pPr algn="ctr">
              <a:lnSpc>
                <a:spcPct val="100000"/>
              </a:lnSpc>
            </a:pPr>
            <a:r>
              <a:rPr lang="en-US" sz="5400" dirty="0">
                <a:solidFill>
                  <a:schemeClr val="bg1"/>
                </a:solidFill>
                <a:latin typeface="Copperplate Light" charset="0"/>
                <a:ea typeface="Copperplate Light" charset="0"/>
                <a:cs typeface="Copperplate Light" charset="0"/>
              </a:rPr>
              <a:t>A New Game Plan for Alabama</a:t>
            </a:r>
          </a:p>
        </p:txBody>
      </p:sp>
      <p:cxnSp>
        <p:nvCxnSpPr>
          <p:cNvPr id="7" name="Straight Connector 6">
            <a:extLst>
              <a:ext uri="{FF2B5EF4-FFF2-40B4-BE49-F238E27FC236}">
                <a16:creationId xmlns:a16="http://schemas.microsoft.com/office/drawing/2014/main" xmlns="" id="{CB592477-09C0-A84E-A664-8C9997E38488}"/>
              </a:ext>
            </a:extLst>
          </p:cNvPr>
          <p:cNvCxnSpPr/>
          <p:nvPr/>
        </p:nvCxnSpPr>
        <p:spPr>
          <a:xfrm>
            <a:off x="7568767" y="4710938"/>
            <a:ext cx="0" cy="224709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xmlns="" id="{2580659B-0C82-774D-95A7-37258025DDFB}"/>
              </a:ext>
            </a:extLst>
          </p:cNvPr>
          <p:cNvSpPr>
            <a:spLocks noGrp="1"/>
          </p:cNvSpPr>
          <p:nvPr>
            <p:ph type="sldNum" sz="quarter" idx="12"/>
          </p:nvPr>
        </p:nvSpPr>
        <p:spPr>
          <a:xfrm>
            <a:off x="8610600" y="6356350"/>
            <a:ext cx="3237688" cy="365125"/>
          </a:xfrm>
        </p:spPr>
        <p:txBody>
          <a:bodyPr/>
          <a:lstStyle/>
          <a:p>
            <a:fld id="{F536096F-F4FD-9242-9ECB-BAF7D771A791}" type="slidenum">
              <a:rPr lang="en-US" smtClean="0"/>
              <a:t>1</a:t>
            </a:fld>
            <a:endParaRPr lang="en-US" dirty="0"/>
          </a:p>
        </p:txBody>
      </p:sp>
      <p:pic>
        <p:nvPicPr>
          <p:cNvPr id="17" name="Picture 16">
            <a:extLst>
              <a:ext uri="{FF2B5EF4-FFF2-40B4-BE49-F238E27FC236}">
                <a16:creationId xmlns:a16="http://schemas.microsoft.com/office/drawing/2014/main" xmlns="" id="{658C20D6-9451-CF4A-89FF-5755A655E561}"/>
              </a:ext>
            </a:extLst>
          </p:cNvPr>
          <p:cNvPicPr>
            <a:picLocks noChangeAspect="1"/>
          </p:cNvPicPr>
          <p:nvPr/>
        </p:nvPicPr>
        <p:blipFill>
          <a:blip r:embed="rId4"/>
          <a:stretch>
            <a:fillRect/>
          </a:stretch>
        </p:blipFill>
        <p:spPr>
          <a:xfrm>
            <a:off x="7874957" y="876245"/>
            <a:ext cx="4190623" cy="2456135"/>
          </a:xfrm>
          <a:prstGeom prst="rect">
            <a:avLst/>
          </a:prstGeom>
        </p:spPr>
      </p:pic>
      <p:pic>
        <p:nvPicPr>
          <p:cNvPr id="21" name="Picture 20">
            <a:extLst>
              <a:ext uri="{FF2B5EF4-FFF2-40B4-BE49-F238E27FC236}">
                <a16:creationId xmlns:a16="http://schemas.microsoft.com/office/drawing/2014/main" xmlns="" id="{658EFB59-F0A3-0C45-85E0-EEC157BCF786}"/>
              </a:ext>
            </a:extLst>
          </p:cNvPr>
          <p:cNvPicPr>
            <a:picLocks noChangeAspect="1"/>
          </p:cNvPicPr>
          <p:nvPr/>
        </p:nvPicPr>
        <p:blipFill>
          <a:blip r:embed="rId5"/>
          <a:stretch>
            <a:fillRect/>
          </a:stretch>
        </p:blipFill>
        <p:spPr>
          <a:xfrm>
            <a:off x="4652782" y="473722"/>
            <a:ext cx="3095756" cy="3095756"/>
          </a:xfrm>
          <a:prstGeom prst="rect">
            <a:avLst/>
          </a:prstGeom>
        </p:spPr>
      </p:pic>
      <p:pic>
        <p:nvPicPr>
          <p:cNvPr id="27" name="Picture 26">
            <a:extLst>
              <a:ext uri="{FF2B5EF4-FFF2-40B4-BE49-F238E27FC236}">
                <a16:creationId xmlns:a16="http://schemas.microsoft.com/office/drawing/2014/main" xmlns="" id="{30D54656-198C-A844-A504-E64A354D747F}"/>
              </a:ext>
            </a:extLst>
          </p:cNvPr>
          <p:cNvPicPr>
            <a:picLocks noChangeAspect="1"/>
          </p:cNvPicPr>
          <p:nvPr/>
        </p:nvPicPr>
        <p:blipFill>
          <a:blip r:embed="rId6"/>
          <a:stretch>
            <a:fillRect/>
          </a:stretch>
        </p:blipFill>
        <p:spPr>
          <a:xfrm>
            <a:off x="126420" y="881344"/>
            <a:ext cx="4399941" cy="2463967"/>
          </a:xfrm>
          <a:prstGeom prst="rect">
            <a:avLst/>
          </a:prstGeom>
        </p:spPr>
      </p:pic>
    </p:spTree>
    <p:extLst>
      <p:ext uri="{BB962C8B-B14F-4D97-AF65-F5344CB8AC3E}">
        <p14:creationId xmlns:p14="http://schemas.microsoft.com/office/powerpoint/2010/main" val="93316355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a:xfrm>
            <a:off x="838200" y="1030014"/>
            <a:ext cx="10515600" cy="660674"/>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838200" y="1996966"/>
            <a:ext cx="10515600" cy="4179997"/>
          </a:xfrm>
        </p:spPr>
        <p:txBody>
          <a:bodyPr>
            <a:normAutofit/>
          </a:bodyPr>
          <a:lstStyle/>
          <a:p>
            <a:pPr marL="514350" indent="-514350">
              <a:buSzPct val="65000"/>
              <a:buFont typeface="+mj-lt"/>
              <a:buAutoNum type="arabicPeriod"/>
            </a:pPr>
            <a:r>
              <a:rPr lang="en-US" sz="5400" dirty="0">
                <a:solidFill>
                  <a:srgbClr val="003399"/>
                </a:solidFill>
                <a:latin typeface="Copperplate Light" panose="02000604030000020004" pitchFamily="2" charset="77"/>
              </a:rPr>
              <a:t>Vision and Leadership</a:t>
            </a:r>
          </a:p>
          <a:p>
            <a:pPr marL="514350" indent="-514350">
              <a:buSzPct val="65000"/>
              <a:buFont typeface="+mj-lt"/>
              <a:buAutoNum type="arabicPeriod"/>
            </a:pPr>
            <a:r>
              <a:rPr lang="en-US" sz="5400" dirty="0">
                <a:solidFill>
                  <a:srgbClr val="003399"/>
                </a:solidFill>
                <a:latin typeface="Copperplate Light" panose="02000604030000020004" pitchFamily="2" charset="77"/>
              </a:rPr>
              <a:t>Talent</a:t>
            </a:r>
          </a:p>
          <a:p>
            <a:pPr marL="514350" indent="-514350">
              <a:buSzPct val="65000"/>
              <a:buFont typeface="+mj-lt"/>
              <a:buAutoNum type="arabicPeriod"/>
            </a:pPr>
            <a:r>
              <a:rPr lang="en-US" sz="5400" dirty="0">
                <a:solidFill>
                  <a:srgbClr val="003399"/>
                </a:solidFill>
                <a:latin typeface="Copperplate Light" panose="02000604030000020004" pitchFamily="2" charset="77"/>
              </a:rPr>
              <a:t>Strategy and Teamwork</a:t>
            </a:r>
          </a:p>
          <a:p>
            <a:pPr marL="514350" indent="-514350">
              <a:buSzPct val="65000"/>
              <a:buFont typeface="+mj-lt"/>
              <a:buAutoNum type="arabicPeriod"/>
            </a:pPr>
            <a:r>
              <a:rPr lang="en-US" sz="5400" dirty="0">
                <a:solidFill>
                  <a:srgbClr val="003399"/>
                </a:solidFill>
                <a:latin typeface="Copperplate Light" panose="02000604030000020004" pitchFamily="2" charset="77"/>
              </a:rPr>
              <a:t>Investment</a:t>
            </a:r>
          </a:p>
          <a:p>
            <a:pPr marL="0" indent="0">
              <a:buNone/>
            </a:pPr>
            <a:endParaRPr lang="en-US" sz="6000" dirty="0">
              <a:solidFill>
                <a:schemeClr val="bg1"/>
              </a:solidFill>
              <a:latin typeface="Copperplate Light" panose="02000604030000020004" pitchFamily="2" charset="77"/>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10</a:t>
            </a:fld>
            <a:endParaRPr lang="en-US" dirty="0"/>
          </a:p>
        </p:txBody>
      </p:sp>
      <p:sp>
        <p:nvSpPr>
          <p:cNvPr id="6" name="Rectangle 2">
            <a:extLst>
              <a:ext uri="{FF2B5EF4-FFF2-40B4-BE49-F238E27FC236}">
                <a16:creationId xmlns:a16="http://schemas.microsoft.com/office/drawing/2014/main" xmlns="" id="{91CD612C-E176-954B-8C14-E7989770BC2A}"/>
              </a:ext>
            </a:extLst>
          </p:cNvPr>
          <p:cNvSpPr txBox="1">
            <a:spLocks noChangeArrowheads="1"/>
          </p:cNvSpPr>
          <p:nvPr/>
        </p:nvSpPr>
        <p:spPr>
          <a:xfrm>
            <a:off x="0" y="0"/>
            <a:ext cx="12192000" cy="1598311"/>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Copperplate Light" panose="02000604030000020004" pitchFamily="2" charset="77"/>
              </a:rPr>
              <a:t>	</a:t>
            </a:r>
            <a:r>
              <a:rPr lang="en-US" sz="3200" dirty="0">
                <a:solidFill>
                  <a:schemeClr val="bg1"/>
                </a:solidFill>
                <a:latin typeface="Copperplate Light" panose="02000604030000020004" pitchFamily="2" charset="77"/>
              </a:rPr>
              <a:t>What it Takes</a:t>
            </a:r>
          </a:p>
        </p:txBody>
      </p:sp>
      <p:pic>
        <p:nvPicPr>
          <p:cNvPr id="5" name="Picture 4">
            <a:extLst>
              <a:ext uri="{FF2B5EF4-FFF2-40B4-BE49-F238E27FC236}">
                <a16:creationId xmlns:a16="http://schemas.microsoft.com/office/drawing/2014/main" xmlns="" id="{4DE6247B-90A4-1840-8B1B-07966196D4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366" y="-25975"/>
            <a:ext cx="1624286" cy="1624286"/>
          </a:xfrm>
          <a:prstGeom prst="rect">
            <a:avLst/>
          </a:prstGeom>
        </p:spPr>
      </p:pic>
      <p:pic>
        <p:nvPicPr>
          <p:cNvPr id="7" name="Picture 6">
            <a:extLst>
              <a:ext uri="{FF2B5EF4-FFF2-40B4-BE49-F238E27FC236}">
                <a16:creationId xmlns:a16="http://schemas.microsoft.com/office/drawing/2014/main" xmlns="" id="{F4D5FBC8-ADE6-3848-B592-08B71B236B3B}"/>
              </a:ext>
            </a:extLst>
          </p:cNvPr>
          <p:cNvPicPr>
            <a:picLocks noChangeAspect="1"/>
          </p:cNvPicPr>
          <p:nvPr/>
        </p:nvPicPr>
        <p:blipFill>
          <a:blip r:embed="rId3"/>
          <a:stretch>
            <a:fillRect/>
          </a:stretch>
        </p:blipFill>
        <p:spPr>
          <a:xfrm>
            <a:off x="10619827" y="-25976"/>
            <a:ext cx="1624287" cy="1624287"/>
          </a:xfrm>
          <a:prstGeom prst="rect">
            <a:avLst/>
          </a:prstGeom>
        </p:spPr>
      </p:pic>
      <p:cxnSp>
        <p:nvCxnSpPr>
          <p:cNvPr id="9" name="Straight Connector 8">
            <a:extLst>
              <a:ext uri="{FF2B5EF4-FFF2-40B4-BE49-F238E27FC236}">
                <a16:creationId xmlns:a16="http://schemas.microsoft.com/office/drawing/2014/main" xmlns="" id="{4097BC13-CEAA-0D47-B6D2-E11322CF578E}"/>
              </a:ext>
            </a:extLst>
          </p:cNvPr>
          <p:cNvCxnSpPr/>
          <p:nvPr/>
        </p:nvCxnSpPr>
        <p:spPr>
          <a:xfrm>
            <a:off x="8955252" y="1596833"/>
            <a:ext cx="3352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85811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838201" y="1954923"/>
            <a:ext cx="8007625" cy="4222039"/>
          </a:xfrm>
        </p:spPr>
        <p:txBody>
          <a:bodyPr>
            <a:noAutofit/>
          </a:bodyPr>
          <a:lstStyle/>
          <a:p>
            <a:pPr marL="0" lvl="0" indent="0">
              <a:lnSpc>
                <a:spcPct val="100000"/>
              </a:lnSpc>
              <a:buNone/>
            </a:pPr>
            <a:r>
              <a:rPr lang="en-US" sz="3600" dirty="0">
                <a:solidFill>
                  <a:srgbClr val="AF0000"/>
                </a:solidFill>
                <a:latin typeface="Arial" panose="020B0604020202020204" pitchFamily="34" charset="0"/>
                <a:cs typeface="Arial" panose="020B0604020202020204" pitchFamily="34" charset="0"/>
              </a:rPr>
              <a:t>“I think everybody should take the attitude that we’re working to be a champion in everything that we do.  Every choice, every decision, everything we do every day, we want to be a champion.”</a:t>
            </a:r>
          </a:p>
          <a:p>
            <a:pPr marL="0" lvl="0" indent="0">
              <a:buNone/>
            </a:pPr>
            <a:r>
              <a:rPr lang="en-US" sz="3600" dirty="0">
                <a:solidFill>
                  <a:srgbClr val="AF0000"/>
                </a:solidFill>
                <a:latin typeface="Arial" panose="020B0604020202020204" pitchFamily="34" charset="0"/>
                <a:cs typeface="Arial" panose="020B0604020202020204" pitchFamily="34" charset="0"/>
              </a:rPr>
              <a:t>						</a:t>
            </a:r>
            <a:r>
              <a:rPr lang="en-US" dirty="0">
                <a:solidFill>
                  <a:srgbClr val="AF0000"/>
                </a:solidFill>
                <a:latin typeface="Arial" panose="020B0604020202020204" pitchFamily="34" charset="0"/>
                <a:cs typeface="Arial" panose="020B0604020202020204" pitchFamily="34" charset="0"/>
              </a:rPr>
              <a:t>- Nick Saban</a:t>
            </a:r>
          </a:p>
          <a:p>
            <a:pPr marL="0" lvl="0" indent="0">
              <a:buNone/>
            </a:pPr>
            <a:endParaRPr lang="en-US" dirty="0">
              <a:solidFill>
                <a:srgbClr val="003399"/>
              </a:solidFill>
              <a:latin typeface="Arial" panose="020B0604020202020204" pitchFamily="34" charset="0"/>
              <a:cs typeface="Arial" panose="020B0604020202020204" pitchFamily="34" charset="0"/>
            </a:endParaRPr>
          </a:p>
          <a:p>
            <a:pPr marL="0" lvl="0" indent="0">
              <a:buNone/>
            </a:pPr>
            <a:endParaRPr lang="en-US" sz="2400" dirty="0">
              <a:solidFill>
                <a:srgbClr val="00308F"/>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11</a:t>
            </a:fld>
            <a:endParaRPr lang="en-US" dirty="0"/>
          </a:p>
        </p:txBody>
      </p:sp>
      <p:sp>
        <p:nvSpPr>
          <p:cNvPr id="5" name="Rectangle 2">
            <a:extLst>
              <a:ext uri="{FF2B5EF4-FFF2-40B4-BE49-F238E27FC236}">
                <a16:creationId xmlns:a16="http://schemas.microsoft.com/office/drawing/2014/main" xmlns="" id="{5CC20DBD-E871-1B41-B8B6-A07D5DE33C48}"/>
              </a:ext>
            </a:extLst>
          </p:cNvPr>
          <p:cNvSpPr txBox="1">
            <a:spLocks noChangeArrowheads="1"/>
          </p:cNvSpPr>
          <p:nvPr/>
        </p:nvSpPr>
        <p:spPr>
          <a:xfrm>
            <a:off x="0" y="0"/>
            <a:ext cx="12192000" cy="1690688"/>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6000" dirty="0">
                <a:solidFill>
                  <a:schemeClr val="bg1"/>
                </a:solidFill>
                <a:latin typeface="Copperplate Light" panose="02000604030000020004" pitchFamily="2" charset="77"/>
              </a:rPr>
              <a:t>Vision and Leadership</a:t>
            </a:r>
          </a:p>
        </p:txBody>
      </p:sp>
      <p:pic>
        <p:nvPicPr>
          <p:cNvPr id="6" name="Picture 5">
            <a:extLst>
              <a:ext uri="{FF2B5EF4-FFF2-40B4-BE49-F238E27FC236}">
                <a16:creationId xmlns:a16="http://schemas.microsoft.com/office/drawing/2014/main" xmlns="" id="{65EEA00D-ACE1-444F-BEA2-0EC0330D66C3}"/>
              </a:ext>
            </a:extLst>
          </p:cNvPr>
          <p:cNvPicPr>
            <a:picLocks noChangeAspect="1"/>
          </p:cNvPicPr>
          <p:nvPr/>
        </p:nvPicPr>
        <p:blipFill>
          <a:blip r:embed="rId2"/>
          <a:stretch>
            <a:fillRect/>
          </a:stretch>
        </p:blipFill>
        <p:spPr>
          <a:xfrm>
            <a:off x="9163348" y="2681965"/>
            <a:ext cx="2399089" cy="1870156"/>
          </a:xfrm>
          <a:prstGeom prst="rect">
            <a:avLst/>
          </a:prstGeom>
        </p:spPr>
      </p:pic>
    </p:spTree>
    <p:extLst>
      <p:ext uri="{BB962C8B-B14F-4D97-AF65-F5344CB8AC3E}">
        <p14:creationId xmlns:p14="http://schemas.microsoft.com/office/powerpoint/2010/main" val="119622446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42B36625-68E9-DA47-A015-CD2F50A6C785}"/>
              </a:ext>
            </a:extLst>
          </p:cNvPr>
          <p:cNvSpPr>
            <a:spLocks noGrp="1"/>
          </p:cNvSpPr>
          <p:nvPr>
            <p:ph type="sldNum" sz="quarter" idx="12"/>
          </p:nvPr>
        </p:nvSpPr>
        <p:spPr/>
        <p:txBody>
          <a:bodyPr/>
          <a:lstStyle/>
          <a:p>
            <a:fld id="{810E17AA-0D51-B243-8D8F-B868E08AAAC6}" type="slidenum">
              <a:rPr lang="en-US" smtClean="0"/>
              <a:t>12</a:t>
            </a:fld>
            <a:endParaRPr lang="en-US" dirty="0"/>
          </a:p>
        </p:txBody>
      </p:sp>
      <p:sp>
        <p:nvSpPr>
          <p:cNvPr id="10" name="Rectangle 2">
            <a:extLst>
              <a:ext uri="{FF2B5EF4-FFF2-40B4-BE49-F238E27FC236}">
                <a16:creationId xmlns:a16="http://schemas.microsoft.com/office/drawing/2014/main" xmlns="" id="{A2B7B08C-2E03-6343-9350-7C91A915B894}"/>
              </a:ext>
            </a:extLst>
          </p:cNvPr>
          <p:cNvSpPr txBox="1">
            <a:spLocks noGrp="1" noChangeArrowheads="1"/>
          </p:cNvSpPr>
          <p:nvPr>
            <p:ph type="title"/>
          </p:nvPr>
        </p:nvSpPr>
        <p:spPr>
          <a:xfrm>
            <a:off x="0" y="0"/>
            <a:ext cx="12192000" cy="769281"/>
          </a:xfrm>
          <a:prstGeom prst="rect">
            <a:avLst/>
          </a:prstGeom>
          <a:solidFill>
            <a:srgbClr val="003399"/>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pPr>
            <a:r>
              <a:rPr lang="en-US" altLang="x-none" sz="2800" dirty="0">
                <a:solidFill>
                  <a:schemeClr val="bg1"/>
                </a:solidFill>
                <a:latin typeface="Copperplate Light" charset="0"/>
              </a:rPr>
              <a:t>	</a:t>
            </a:r>
          </a:p>
          <a:p>
            <a:pPr marL="0" lvl="1" algn="l">
              <a:lnSpc>
                <a:spcPct val="90000"/>
              </a:lnSpc>
            </a:pPr>
            <a:r>
              <a:rPr lang="en-US" altLang="x-none" sz="3600" dirty="0">
                <a:solidFill>
                  <a:schemeClr val="bg1"/>
                </a:solidFill>
                <a:latin typeface="Copperplate Light" charset="0"/>
              </a:rPr>
              <a:t>	</a:t>
            </a:r>
            <a:r>
              <a:rPr lang="en-US" altLang="x-none" sz="3100" dirty="0">
                <a:solidFill>
                  <a:schemeClr val="bg1"/>
                </a:solidFill>
                <a:latin typeface="Copperplate Light" charset="0"/>
              </a:rPr>
              <a:t>Alabama Vision?</a:t>
            </a:r>
          </a:p>
          <a:p>
            <a:pPr marL="0" lvl="1" algn="l">
              <a:lnSpc>
                <a:spcPct val="90000"/>
              </a:lnSpc>
            </a:pPr>
            <a:r>
              <a:rPr lang="en-US" altLang="en-US" sz="2800" kern="0" dirty="0">
                <a:solidFill>
                  <a:schemeClr val="bg1"/>
                </a:solidFill>
                <a:latin typeface="Copperplate Light" panose="02000604030000020004" pitchFamily="2" charset="77"/>
                <a:ea typeface="ＭＳ Ｐゴシック" panose="020B0600070205080204" pitchFamily="34" charset="-128"/>
              </a:rPr>
              <a:t>	</a:t>
            </a:r>
            <a:endParaRPr lang="en-US" altLang="ja-JP" sz="4000" kern="0" dirty="0">
              <a:solidFill>
                <a:schemeClr val="bg1"/>
              </a:solidFill>
              <a:latin typeface="Copperplate Light" panose="02000604030000020004" pitchFamily="2" charset="77"/>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xmlns="" id="{D5071327-6A6B-0945-B049-0525C1256320}"/>
              </a:ext>
            </a:extLst>
          </p:cNvPr>
          <p:cNvSpPr>
            <a:spLocks noGrp="1"/>
          </p:cNvSpPr>
          <p:nvPr>
            <p:ph sz="half" idx="1"/>
          </p:nvPr>
        </p:nvSpPr>
        <p:spPr>
          <a:xfrm>
            <a:off x="1365955" y="1387146"/>
            <a:ext cx="8353778" cy="4351338"/>
          </a:xfrm>
        </p:spPr>
        <p:txBody>
          <a:bodyPr/>
          <a:lstStyle/>
          <a:p>
            <a:pPr marL="0" indent="0" algn="ctr">
              <a:lnSpc>
                <a:spcPct val="100000"/>
              </a:lnSpc>
              <a:spcBef>
                <a:spcPts val="0"/>
              </a:spcBef>
              <a:spcAft>
                <a:spcPts val="600"/>
              </a:spcAft>
              <a:buSzPct val="65000"/>
              <a:buNone/>
            </a:pPr>
            <a:r>
              <a:rPr lang="en-US" sz="3600" dirty="0">
                <a:solidFill>
                  <a:srgbClr val="00308F"/>
                </a:solidFill>
                <a:latin typeface="Arial" panose="020B0604020202020204" pitchFamily="34" charset="0"/>
                <a:cs typeface="Arial" panose="020B0604020202020204" pitchFamily="34" charset="0"/>
              </a:rPr>
              <a:t>“Tyranny of Low Expectations”</a:t>
            </a:r>
          </a:p>
          <a:p>
            <a:pPr marL="457200" indent="-457200">
              <a:lnSpc>
                <a:spcPct val="100000"/>
              </a:lnSpc>
              <a:spcBef>
                <a:spcPts val="0"/>
              </a:spcBef>
              <a:spcAft>
                <a:spcPts val="600"/>
              </a:spcAft>
              <a:buSzPct val="65000"/>
              <a:buFont typeface="Wingdings" pitchFamily="2" charset="2"/>
              <a:buChar char="q"/>
            </a:pPr>
            <a:endParaRPr lang="en-US" sz="3600" dirty="0">
              <a:solidFill>
                <a:srgbClr val="00308F"/>
              </a:solidFill>
              <a:latin typeface="Arial" panose="020B0604020202020204" pitchFamily="34" charset="0"/>
              <a:cs typeface="Arial" panose="020B0604020202020204" pitchFamily="34" charset="0"/>
            </a:endParaRPr>
          </a:p>
          <a:p>
            <a:pPr marL="457200" indent="-457200">
              <a:lnSpc>
                <a:spcPct val="100000"/>
              </a:lnSpc>
              <a:spcBef>
                <a:spcPts val="0"/>
              </a:spcBef>
              <a:spcAft>
                <a:spcPts val="600"/>
              </a:spcAft>
              <a:buSzPct val="65000"/>
              <a:buNone/>
            </a:pPr>
            <a:r>
              <a:rPr lang="en-US" sz="3600" dirty="0">
                <a:solidFill>
                  <a:srgbClr val="00308F"/>
                </a:solidFill>
                <a:latin typeface="Arial" panose="020B0604020202020204" pitchFamily="34" charset="0"/>
                <a:cs typeface="Arial" panose="020B0604020202020204" pitchFamily="34" charset="0"/>
              </a:rPr>
              <a:t>					or</a:t>
            </a:r>
          </a:p>
          <a:p>
            <a:pPr marL="457200" indent="-457200">
              <a:lnSpc>
                <a:spcPct val="100000"/>
              </a:lnSpc>
              <a:spcBef>
                <a:spcPts val="0"/>
              </a:spcBef>
              <a:spcAft>
                <a:spcPts val="600"/>
              </a:spcAft>
              <a:buSzPct val="65000"/>
              <a:buNone/>
            </a:pPr>
            <a:endParaRPr lang="en-US" sz="3600" dirty="0">
              <a:solidFill>
                <a:srgbClr val="00308F"/>
              </a:solidFill>
              <a:latin typeface="Arial" panose="020B0604020202020204" pitchFamily="34" charset="0"/>
              <a:cs typeface="Arial" panose="020B0604020202020204" pitchFamily="34" charset="0"/>
            </a:endParaRPr>
          </a:p>
          <a:p>
            <a:pPr marL="0" indent="0" algn="ctr">
              <a:lnSpc>
                <a:spcPct val="100000"/>
              </a:lnSpc>
              <a:spcBef>
                <a:spcPts val="0"/>
              </a:spcBef>
              <a:spcAft>
                <a:spcPts val="600"/>
              </a:spcAft>
              <a:buSzPct val="65000"/>
              <a:buNone/>
            </a:pPr>
            <a:r>
              <a:rPr lang="en-US" sz="3600" dirty="0">
                <a:solidFill>
                  <a:srgbClr val="00308F"/>
                </a:solidFill>
                <a:latin typeface="Arial" panose="020B0604020202020204" pitchFamily="34" charset="0"/>
                <a:cs typeface="Arial" panose="020B0604020202020204" pitchFamily="34" charset="0"/>
              </a:rPr>
              <a:t>Southern Benchmark for Economic Prosperity  and Quality of Life</a:t>
            </a:r>
          </a:p>
        </p:txBody>
      </p:sp>
    </p:spTree>
    <p:extLst>
      <p:ext uri="{BB962C8B-B14F-4D97-AF65-F5344CB8AC3E}">
        <p14:creationId xmlns:p14="http://schemas.microsoft.com/office/powerpoint/2010/main" val="90854596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42B36625-68E9-DA47-A015-CD2F50A6C785}"/>
              </a:ext>
            </a:extLst>
          </p:cNvPr>
          <p:cNvSpPr>
            <a:spLocks noGrp="1"/>
          </p:cNvSpPr>
          <p:nvPr>
            <p:ph type="sldNum" sz="quarter" idx="12"/>
          </p:nvPr>
        </p:nvSpPr>
        <p:spPr/>
        <p:txBody>
          <a:bodyPr/>
          <a:lstStyle/>
          <a:p>
            <a:fld id="{810E17AA-0D51-B243-8D8F-B868E08AAAC6}" type="slidenum">
              <a:rPr lang="en-US" smtClean="0"/>
              <a:t>13</a:t>
            </a:fld>
            <a:endParaRPr lang="en-US" dirty="0"/>
          </a:p>
        </p:txBody>
      </p:sp>
      <p:sp>
        <p:nvSpPr>
          <p:cNvPr id="10" name="Rectangle 2">
            <a:extLst>
              <a:ext uri="{FF2B5EF4-FFF2-40B4-BE49-F238E27FC236}">
                <a16:creationId xmlns:a16="http://schemas.microsoft.com/office/drawing/2014/main" xmlns="" id="{A2B7B08C-2E03-6343-9350-7C91A915B894}"/>
              </a:ext>
            </a:extLst>
          </p:cNvPr>
          <p:cNvSpPr txBox="1">
            <a:spLocks noGrp="1" noChangeArrowheads="1"/>
          </p:cNvSpPr>
          <p:nvPr>
            <p:ph type="title"/>
          </p:nvPr>
        </p:nvSpPr>
        <p:spPr>
          <a:xfrm>
            <a:off x="0" y="0"/>
            <a:ext cx="12192000" cy="769281"/>
          </a:xfrm>
          <a:prstGeom prst="rect">
            <a:avLst/>
          </a:prstGeom>
          <a:solidFill>
            <a:srgbClr val="003399"/>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pPr>
            <a:r>
              <a:rPr lang="en-US" altLang="x-none" sz="2800" dirty="0">
                <a:solidFill>
                  <a:schemeClr val="bg1"/>
                </a:solidFill>
                <a:latin typeface="Copperplate Light" charset="0"/>
              </a:rPr>
              <a:t>	</a:t>
            </a:r>
          </a:p>
          <a:p>
            <a:pPr marL="0" lvl="1" algn="l">
              <a:lnSpc>
                <a:spcPct val="90000"/>
              </a:lnSpc>
            </a:pPr>
            <a:r>
              <a:rPr lang="en-US" altLang="x-none" sz="3600" dirty="0">
                <a:solidFill>
                  <a:schemeClr val="bg1"/>
                </a:solidFill>
                <a:latin typeface="Copperplate Light" charset="0"/>
              </a:rPr>
              <a:t>	</a:t>
            </a:r>
            <a:r>
              <a:rPr lang="en-US" altLang="x-none" sz="3100" dirty="0">
                <a:solidFill>
                  <a:schemeClr val="bg1"/>
                </a:solidFill>
                <a:latin typeface="Copperplate Light" charset="0"/>
              </a:rPr>
              <a:t>Alabama Vision and Leadership</a:t>
            </a:r>
          </a:p>
          <a:p>
            <a:pPr marL="0" lvl="1" algn="l">
              <a:lnSpc>
                <a:spcPct val="90000"/>
              </a:lnSpc>
            </a:pPr>
            <a:r>
              <a:rPr lang="en-US" altLang="en-US" sz="2800" kern="0" dirty="0">
                <a:solidFill>
                  <a:schemeClr val="bg1"/>
                </a:solidFill>
                <a:latin typeface="Copperplate Light" panose="02000604030000020004" pitchFamily="2" charset="77"/>
                <a:ea typeface="ＭＳ Ｐゴシック" panose="020B0600070205080204" pitchFamily="34" charset="-128"/>
              </a:rPr>
              <a:t>	</a:t>
            </a:r>
            <a:endParaRPr lang="en-US" altLang="ja-JP" sz="4000" kern="0" dirty="0">
              <a:solidFill>
                <a:schemeClr val="bg1"/>
              </a:solidFill>
              <a:latin typeface="Copperplate Light" panose="02000604030000020004" pitchFamily="2" charset="77"/>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xmlns="" id="{D5071327-6A6B-0945-B049-0525C1256320}"/>
              </a:ext>
            </a:extLst>
          </p:cNvPr>
          <p:cNvSpPr>
            <a:spLocks noGrp="1"/>
          </p:cNvSpPr>
          <p:nvPr>
            <p:ph sz="half" idx="1"/>
          </p:nvPr>
        </p:nvSpPr>
        <p:spPr>
          <a:xfrm>
            <a:off x="575734" y="1253067"/>
            <a:ext cx="7913510" cy="4485417"/>
          </a:xfrm>
        </p:spPr>
        <p:txBody>
          <a:bodyPr>
            <a:noAutofit/>
          </a:bodyPr>
          <a:lstStyle/>
          <a:p>
            <a:pPr marL="0" indent="0">
              <a:lnSpc>
                <a:spcPct val="100000"/>
              </a:lnSpc>
              <a:spcBef>
                <a:spcPts val="0"/>
              </a:spcBef>
              <a:spcAft>
                <a:spcPts val="600"/>
              </a:spcAft>
              <a:buSzPct val="65000"/>
              <a:buNone/>
            </a:pPr>
            <a:r>
              <a:rPr lang="en-US" sz="4000" dirty="0">
                <a:solidFill>
                  <a:srgbClr val="00308F"/>
                </a:solidFill>
                <a:latin typeface="Arial" panose="020B0604020202020204" pitchFamily="34" charset="0"/>
                <a:cs typeface="Arial" panose="020B0604020202020204" pitchFamily="34" charset="0"/>
              </a:rPr>
              <a:t>“For a very long time, our state’s political leaders have failed Alabama citizens.  Rather than inspiring us to conquer the barriers that hold the state back, Alabama’s elected officials too often appeal to the worst in us . . . We can do better.”</a:t>
            </a:r>
          </a:p>
        </p:txBody>
      </p:sp>
      <p:pic>
        <p:nvPicPr>
          <p:cNvPr id="6" name="Content Placeholder 8">
            <a:extLst>
              <a:ext uri="{FF2B5EF4-FFF2-40B4-BE49-F238E27FC236}">
                <a16:creationId xmlns:a16="http://schemas.microsoft.com/office/drawing/2014/main" xmlns="" id="{1E51A363-77EA-BA44-9380-90D9BF4563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7451" y="1828799"/>
            <a:ext cx="2429663" cy="3457227"/>
          </a:xfrm>
          <a:prstGeom prst="rect">
            <a:avLst/>
          </a:prstGeom>
        </p:spPr>
      </p:pic>
    </p:spTree>
    <p:extLst>
      <p:ext uri="{BB962C8B-B14F-4D97-AF65-F5344CB8AC3E}">
        <p14:creationId xmlns:p14="http://schemas.microsoft.com/office/powerpoint/2010/main" val="384783518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09FAC700-3D1E-4B4C-864C-AFB329C16F59}"/>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517227" y="824092"/>
            <a:ext cx="7157545" cy="5897383"/>
          </a:xfrm>
        </p:spPr>
      </p:pic>
      <p:sp>
        <p:nvSpPr>
          <p:cNvPr id="5" name="Slide Number Placeholder 4">
            <a:extLst>
              <a:ext uri="{FF2B5EF4-FFF2-40B4-BE49-F238E27FC236}">
                <a16:creationId xmlns:a16="http://schemas.microsoft.com/office/drawing/2014/main" xmlns="" id="{42B36625-68E9-DA47-A015-CD2F50A6C785}"/>
              </a:ext>
            </a:extLst>
          </p:cNvPr>
          <p:cNvSpPr>
            <a:spLocks noGrp="1"/>
          </p:cNvSpPr>
          <p:nvPr>
            <p:ph type="sldNum" sz="quarter" idx="12"/>
          </p:nvPr>
        </p:nvSpPr>
        <p:spPr/>
        <p:txBody>
          <a:bodyPr/>
          <a:lstStyle/>
          <a:p>
            <a:fld id="{810E17AA-0D51-B243-8D8F-B868E08AAAC6}" type="slidenum">
              <a:rPr lang="en-US" smtClean="0"/>
              <a:t>14</a:t>
            </a:fld>
            <a:endParaRPr lang="en-US" dirty="0"/>
          </a:p>
        </p:txBody>
      </p:sp>
      <p:sp>
        <p:nvSpPr>
          <p:cNvPr id="10" name="Rectangle 2">
            <a:extLst>
              <a:ext uri="{FF2B5EF4-FFF2-40B4-BE49-F238E27FC236}">
                <a16:creationId xmlns:a16="http://schemas.microsoft.com/office/drawing/2014/main" xmlns="" id="{A2B7B08C-2E03-6343-9350-7C91A915B894}"/>
              </a:ext>
            </a:extLst>
          </p:cNvPr>
          <p:cNvSpPr txBox="1">
            <a:spLocks noGrp="1" noChangeArrowheads="1"/>
          </p:cNvSpPr>
          <p:nvPr>
            <p:ph type="title"/>
          </p:nvPr>
        </p:nvSpPr>
        <p:spPr>
          <a:xfrm>
            <a:off x="0" y="0"/>
            <a:ext cx="12192000" cy="769281"/>
          </a:xfrm>
          <a:prstGeom prst="rect">
            <a:avLst/>
          </a:prstGeom>
          <a:solidFill>
            <a:srgbClr val="003399"/>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pPr>
            <a:r>
              <a:rPr lang="en-US" altLang="x-none" sz="2800" dirty="0">
                <a:solidFill>
                  <a:schemeClr val="bg1"/>
                </a:solidFill>
                <a:latin typeface="Copperplate Light" charset="0"/>
              </a:rPr>
              <a:t>	</a:t>
            </a:r>
          </a:p>
          <a:p>
            <a:pPr marL="0" lvl="1" algn="ctr">
              <a:lnSpc>
                <a:spcPct val="90000"/>
              </a:lnSpc>
            </a:pPr>
            <a:r>
              <a:rPr lang="en-US" altLang="x-none" sz="3100" dirty="0">
                <a:solidFill>
                  <a:schemeClr val="bg1"/>
                </a:solidFill>
                <a:latin typeface="Copperplate Light" charset="0"/>
              </a:rPr>
              <a:t>Alabama Vision</a:t>
            </a:r>
          </a:p>
          <a:p>
            <a:pPr marL="0" lvl="1" algn="l">
              <a:lnSpc>
                <a:spcPct val="90000"/>
              </a:lnSpc>
            </a:pPr>
            <a:r>
              <a:rPr lang="en-US" altLang="en-US" sz="2800" kern="0" dirty="0">
                <a:solidFill>
                  <a:schemeClr val="bg1"/>
                </a:solidFill>
                <a:latin typeface="Copperplate Light" panose="02000604030000020004" pitchFamily="2" charset="77"/>
                <a:ea typeface="ＭＳ Ｐゴシック" panose="020B0600070205080204" pitchFamily="34" charset="-128"/>
              </a:rPr>
              <a:t>	</a:t>
            </a:r>
            <a:endParaRPr lang="en-US" altLang="ja-JP" sz="4000" kern="0" dirty="0">
              <a:solidFill>
                <a:schemeClr val="bg1"/>
              </a:solidFill>
              <a:latin typeface="Copperplate Light" panose="02000604030000020004" pitchFamily="2" charset="77"/>
              <a:ea typeface="ＭＳ Ｐゴシック" panose="020B0600070205080204" pitchFamily="34" charset="-128"/>
            </a:endParaRPr>
          </a:p>
        </p:txBody>
      </p:sp>
    </p:spTree>
    <p:extLst>
      <p:ext uri="{BB962C8B-B14F-4D97-AF65-F5344CB8AC3E}">
        <p14:creationId xmlns:p14="http://schemas.microsoft.com/office/powerpoint/2010/main" val="220213046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399393" y="1566041"/>
            <a:ext cx="8082455" cy="5155434"/>
          </a:xfrm>
        </p:spPr>
        <p:txBody>
          <a:bodyPr>
            <a:normAutofit/>
          </a:bodyPr>
          <a:lstStyle/>
          <a:p>
            <a:pPr marL="365760" indent="-365760">
              <a:lnSpc>
                <a:spcPct val="120000"/>
              </a:lnSpc>
              <a:spcBef>
                <a:spcPts val="0"/>
              </a:spcBef>
              <a:spcAft>
                <a:spcPts val="600"/>
              </a:spcAft>
              <a:buNone/>
            </a:pPr>
            <a:r>
              <a:rPr lang="en-US" sz="2400" dirty="0">
                <a:solidFill>
                  <a:srgbClr val="AF0000"/>
                </a:solidFill>
                <a:latin typeface="Arial" panose="020B0604020202020204" pitchFamily="34" charset="0"/>
                <a:cs typeface="Arial" panose="020B0604020202020204" pitchFamily="34" charset="0"/>
              </a:rPr>
              <a:t>	</a:t>
            </a:r>
            <a:r>
              <a:rPr lang="en-US" dirty="0">
                <a:solidFill>
                  <a:srgbClr val="AF0000"/>
                </a:solidFill>
                <a:latin typeface="Arial" panose="020B0604020202020204" pitchFamily="34" charset="0"/>
                <a:cs typeface="Arial" panose="020B0604020202020204" pitchFamily="34" charset="0"/>
              </a:rPr>
              <a:t>“We have three kinds of guys on our team.  We have the guys that get it; they play good; they understand how to play winning football.  We have some guys that are trying to get it, and they are working hard every day.  We are supporting them, and we want the guys that have it to support them.  Then we have some guys that don’t get it and don’t know that they don’t get it.  We are trying to replace them.”</a:t>
            </a:r>
          </a:p>
          <a:p>
            <a:pPr marL="365760" indent="-365760">
              <a:lnSpc>
                <a:spcPct val="110000"/>
              </a:lnSpc>
              <a:spcBef>
                <a:spcPts val="0"/>
              </a:spcBef>
              <a:buNone/>
            </a:pPr>
            <a:r>
              <a:rPr lang="en-US" sz="2400" dirty="0">
                <a:solidFill>
                  <a:srgbClr val="AF0000"/>
                </a:solidFill>
                <a:latin typeface="Arial" panose="020B0604020202020204" pitchFamily="34" charset="0"/>
                <a:cs typeface="Arial" panose="020B0604020202020204" pitchFamily="34" charset="0"/>
              </a:rPr>
              <a:t>							     - Nick Saban</a:t>
            </a: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15</a:t>
            </a:fld>
            <a:endParaRPr lang="en-US" dirty="0"/>
          </a:p>
        </p:txBody>
      </p:sp>
      <p:sp>
        <p:nvSpPr>
          <p:cNvPr id="5" name="Rectangle 2">
            <a:extLst>
              <a:ext uri="{FF2B5EF4-FFF2-40B4-BE49-F238E27FC236}">
                <a16:creationId xmlns:a16="http://schemas.microsoft.com/office/drawing/2014/main" xmlns="" id="{5CC20DBD-E871-1B41-B8B6-A07D5DE33C48}"/>
              </a:ext>
            </a:extLst>
          </p:cNvPr>
          <p:cNvSpPr txBox="1">
            <a:spLocks noChangeArrowheads="1"/>
          </p:cNvSpPr>
          <p:nvPr/>
        </p:nvSpPr>
        <p:spPr>
          <a:xfrm>
            <a:off x="0" y="0"/>
            <a:ext cx="12192000" cy="1387366"/>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Copperplate Light" panose="02000604030000020004" pitchFamily="2" charset="77"/>
              </a:rPr>
              <a:t>Talent</a:t>
            </a:r>
          </a:p>
        </p:txBody>
      </p:sp>
      <p:pic>
        <p:nvPicPr>
          <p:cNvPr id="8" name="Picture 7">
            <a:extLst>
              <a:ext uri="{FF2B5EF4-FFF2-40B4-BE49-F238E27FC236}">
                <a16:creationId xmlns:a16="http://schemas.microsoft.com/office/drawing/2014/main" xmlns="" id="{E5699C90-0344-E74C-B5F7-CAD42AC3DAD8}"/>
              </a:ext>
            </a:extLst>
          </p:cNvPr>
          <p:cNvPicPr>
            <a:picLocks noChangeAspect="1"/>
          </p:cNvPicPr>
          <p:nvPr/>
        </p:nvPicPr>
        <p:blipFill>
          <a:blip r:embed="rId3"/>
          <a:stretch>
            <a:fillRect/>
          </a:stretch>
        </p:blipFill>
        <p:spPr>
          <a:xfrm>
            <a:off x="8758472" y="2922105"/>
            <a:ext cx="2909082" cy="1939387"/>
          </a:xfrm>
          <a:prstGeom prst="rect">
            <a:avLst/>
          </a:prstGeom>
        </p:spPr>
      </p:pic>
    </p:spTree>
    <p:extLst>
      <p:ext uri="{BB962C8B-B14F-4D97-AF65-F5344CB8AC3E}">
        <p14:creationId xmlns:p14="http://schemas.microsoft.com/office/powerpoint/2010/main" val="409641246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0828" y="1250731"/>
            <a:ext cx="10625958" cy="5349766"/>
          </a:xfrm>
        </p:spPr>
        <p:txBody>
          <a:bodyPr>
            <a:normAutofit/>
          </a:bodyPr>
          <a:lstStyle/>
          <a:p>
            <a:pPr marL="0" indent="0">
              <a:buNone/>
            </a:pPr>
            <a:r>
              <a:rPr lang="en-US" sz="4800" dirty="0">
                <a:solidFill>
                  <a:srgbClr val="000090"/>
                </a:solidFill>
                <a:latin typeface="Arial"/>
                <a:cs typeface="Arial"/>
              </a:rPr>
              <a:t>“In business today, no competition is tougher than the global race for talent. In every industry, every job sector, and every part of the world, employers are asking the same question: </a:t>
            </a:r>
            <a:r>
              <a:rPr lang="en-US" sz="4800" dirty="0">
                <a:solidFill>
                  <a:srgbClr val="C00000"/>
                </a:solidFill>
                <a:latin typeface="Arial"/>
                <a:cs typeface="Arial"/>
              </a:rPr>
              <a:t>“How are we going to find, train, and retain the best workers?’”  </a:t>
            </a:r>
          </a:p>
          <a:p>
            <a:pPr marL="45720" indent="0">
              <a:buNone/>
            </a:pPr>
            <a:r>
              <a:rPr lang="en-US" dirty="0">
                <a:latin typeface="Arial"/>
                <a:cs typeface="Arial"/>
              </a:rPr>
              <a:t>			      			- </a:t>
            </a:r>
            <a:r>
              <a:rPr lang="en-US" sz="2000" dirty="0">
                <a:latin typeface="Arial"/>
                <a:cs typeface="Arial"/>
              </a:rPr>
              <a:t>U.S. Chamber of Commerce 2013</a:t>
            </a:r>
          </a:p>
          <a:p>
            <a:endParaRPr lang="en-US" dirty="0">
              <a:latin typeface="Arial"/>
              <a:cs typeface="Arial"/>
            </a:endParaRPr>
          </a:p>
        </p:txBody>
      </p:sp>
      <p:sp>
        <p:nvSpPr>
          <p:cNvPr id="5" name="Slide Number Placeholder 4">
            <a:extLst>
              <a:ext uri="{FF2B5EF4-FFF2-40B4-BE49-F238E27FC236}">
                <a16:creationId xmlns:a16="http://schemas.microsoft.com/office/drawing/2014/main" xmlns="" id="{FCD4D4B4-5002-D84F-8718-421D1B759DCB}"/>
              </a:ext>
            </a:extLst>
          </p:cNvPr>
          <p:cNvSpPr>
            <a:spLocks noGrp="1"/>
          </p:cNvSpPr>
          <p:nvPr>
            <p:ph type="sldNum" sz="quarter" idx="12"/>
          </p:nvPr>
        </p:nvSpPr>
        <p:spPr/>
        <p:txBody>
          <a:bodyPr/>
          <a:lstStyle/>
          <a:p>
            <a:pPr>
              <a:defRPr/>
            </a:pPr>
            <a:fld id="{E6876FB8-519E-2E47-8841-0244E0C0544B}" type="slidenum">
              <a:rPr lang="en-US" smtClean="0"/>
              <a:pPr>
                <a:defRPr/>
              </a:pPr>
              <a:t>16</a:t>
            </a:fld>
            <a:endParaRPr lang="en-US" dirty="0"/>
          </a:p>
        </p:txBody>
      </p:sp>
      <p:sp>
        <p:nvSpPr>
          <p:cNvPr id="6" name="Title 5">
            <a:extLst>
              <a:ext uri="{FF2B5EF4-FFF2-40B4-BE49-F238E27FC236}">
                <a16:creationId xmlns:a16="http://schemas.microsoft.com/office/drawing/2014/main" xmlns="" id="{937819F0-4489-224D-9778-3CA520499549}"/>
              </a:ext>
            </a:extLst>
          </p:cNvPr>
          <p:cNvSpPr txBox="1">
            <a:spLocks/>
          </p:cNvSpPr>
          <p:nvPr/>
        </p:nvSpPr>
        <p:spPr>
          <a:xfrm>
            <a:off x="0" y="1"/>
            <a:ext cx="12192000" cy="903888"/>
          </a:xfrm>
          <a:prstGeom prst="rect">
            <a:avLst/>
          </a:prstGeom>
          <a:solidFill>
            <a:srgbClr val="00339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panose="02000504000000020004" pitchFamily="2" charset="77"/>
                <a:cs typeface="Copperplate Gothic Light"/>
              </a:rPr>
              <a:t>	</a:t>
            </a:r>
            <a:r>
              <a:rPr lang="en-US" sz="2800" dirty="0">
                <a:solidFill>
                  <a:schemeClr val="bg1"/>
                </a:solidFill>
                <a:latin typeface="Copperplate Light" panose="02000504000000020004" pitchFamily="2" charset="77"/>
                <a:cs typeface="Copperplate Gothic Light"/>
              </a:rPr>
              <a:t>Talent Recruitment</a:t>
            </a:r>
            <a:endParaRPr lang="en-US" sz="2800" dirty="0">
              <a:solidFill>
                <a:schemeClr val="bg1"/>
              </a:solidFill>
              <a:latin typeface="Copperplate Light" panose="02000604030000020004" pitchFamily="2" charset="77"/>
            </a:endParaRPr>
          </a:p>
        </p:txBody>
      </p:sp>
    </p:spTree>
    <p:extLst>
      <p:ext uri="{BB962C8B-B14F-4D97-AF65-F5344CB8AC3E}">
        <p14:creationId xmlns:p14="http://schemas.microsoft.com/office/powerpoint/2010/main" val="372776534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p:txBody>
          <a:bodyPr/>
          <a:lstStyle/>
          <a:p>
            <a:r>
              <a:rPr lang="en-US" dirty="0"/>
              <a:t>w</a:t>
            </a:r>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430924" y="1690688"/>
            <a:ext cx="8322783" cy="3070419"/>
          </a:xfrm>
        </p:spPr>
        <p:txBody>
          <a:bodyPr>
            <a:normAutofit fontScale="25000" lnSpcReduction="20000"/>
          </a:bodyPr>
          <a:lstStyle/>
          <a:p>
            <a:pPr marL="457200" indent="-457200">
              <a:lnSpc>
                <a:spcPct val="120000"/>
              </a:lnSpc>
              <a:spcBef>
                <a:spcPts val="0"/>
              </a:spcBef>
              <a:spcAft>
                <a:spcPts val="600"/>
              </a:spcAft>
              <a:buSzPct val="65000"/>
              <a:buNone/>
            </a:pPr>
            <a:r>
              <a:rPr lang="en-US" sz="4000" dirty="0">
                <a:solidFill>
                  <a:srgbClr val="00308F"/>
                </a:solidFill>
                <a:latin typeface="Arial" panose="020B0604020202020204" pitchFamily="34" charset="0"/>
                <a:cs typeface="Arial" panose="020B0604020202020204" pitchFamily="34" charset="0"/>
              </a:rPr>
              <a:t>	</a:t>
            </a:r>
            <a:r>
              <a:rPr lang="en-US" sz="16000" dirty="0">
                <a:solidFill>
                  <a:srgbClr val="00308F"/>
                </a:solidFill>
                <a:latin typeface="Arial" panose="020B0604020202020204" pitchFamily="34" charset="0"/>
                <a:cs typeface="Arial" panose="020B0604020202020204" pitchFamily="34" charset="0"/>
              </a:rPr>
              <a:t>“States and communities that fail to produce and attract educated and skilled workers are at a huge disadvantage in the competitive world of economic development, which is increasingly shifting from an emphasis on recruiting industry to recruiting talent.”</a:t>
            </a:r>
          </a:p>
          <a:p>
            <a:pPr marL="457200" indent="-457200">
              <a:lnSpc>
                <a:spcPct val="120000"/>
              </a:lnSpc>
              <a:spcBef>
                <a:spcPts val="0"/>
              </a:spcBef>
              <a:spcAft>
                <a:spcPts val="600"/>
              </a:spcAft>
              <a:buNone/>
            </a:pPr>
            <a:r>
              <a:rPr lang="en-US" sz="14400" dirty="0">
                <a:solidFill>
                  <a:srgbClr val="00308F"/>
                </a:solidFill>
                <a:latin typeface="Arial" panose="020B0604020202020204" pitchFamily="34" charset="0"/>
                <a:cs typeface="Arial" panose="020B0604020202020204" pitchFamily="34" charset="0"/>
              </a:rPr>
              <a:t>	</a:t>
            </a:r>
          </a:p>
          <a:p>
            <a:pPr marL="365760" indent="-365760">
              <a:lnSpc>
                <a:spcPct val="120000"/>
              </a:lnSpc>
              <a:spcBef>
                <a:spcPts val="0"/>
              </a:spcBef>
              <a:buNone/>
            </a:pPr>
            <a:endParaRPr lang="en-US" sz="5200" dirty="0">
              <a:solidFill>
                <a:srgbClr val="003399"/>
              </a:solidFill>
              <a:latin typeface="Arial" panose="020B0604020202020204" pitchFamily="34" charset="0"/>
              <a:cs typeface="Arial" panose="020B0604020202020204" pitchFamily="34" charset="0"/>
            </a:endParaRPr>
          </a:p>
          <a:p>
            <a:pPr marL="365760" indent="-365760">
              <a:lnSpc>
                <a:spcPct val="120000"/>
              </a:lnSpc>
              <a:spcBef>
                <a:spcPts val="0"/>
              </a:spcBef>
              <a:buNone/>
            </a:pPr>
            <a:endParaRPr lang="en-US" sz="5200" dirty="0">
              <a:solidFill>
                <a:srgbClr val="003399"/>
              </a:solidFill>
              <a:latin typeface="Arial" panose="020B0604020202020204" pitchFamily="34" charset="0"/>
              <a:cs typeface="Arial" panose="020B0604020202020204" pitchFamily="34" charset="0"/>
            </a:endParaRPr>
          </a:p>
          <a:p>
            <a:pPr marL="365760" indent="-365760">
              <a:lnSpc>
                <a:spcPct val="120000"/>
              </a:lnSpc>
              <a:spcBef>
                <a:spcPts val="0"/>
              </a:spcBef>
              <a:buNone/>
            </a:pPr>
            <a:r>
              <a:rPr lang="en-US" sz="5200" dirty="0">
                <a:solidFill>
                  <a:srgbClr val="003399"/>
                </a:solidFill>
                <a:latin typeface="Arial" panose="020B0604020202020204" pitchFamily="34" charset="0"/>
                <a:cs typeface="Arial" panose="020B0604020202020204" pitchFamily="34" charset="0"/>
              </a:rPr>
              <a:t>	</a:t>
            </a:r>
          </a:p>
          <a:p>
            <a:pPr marL="0" indent="0">
              <a:buNone/>
            </a:pPr>
            <a:endParaRPr lang="en-US" sz="6000" dirty="0">
              <a:solidFill>
                <a:schemeClr val="bg1"/>
              </a:solidFill>
              <a:latin typeface="Copperplate Light" panose="02000604030000020004" pitchFamily="2" charset="77"/>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17</a:t>
            </a:fld>
            <a:endParaRPr lang="en-US" dirty="0"/>
          </a:p>
        </p:txBody>
      </p:sp>
      <p:sp>
        <p:nvSpPr>
          <p:cNvPr id="5" name="Rectangle 2">
            <a:extLst>
              <a:ext uri="{FF2B5EF4-FFF2-40B4-BE49-F238E27FC236}">
                <a16:creationId xmlns:a16="http://schemas.microsoft.com/office/drawing/2014/main" xmlns="" id="{5CC20DBD-E871-1B41-B8B6-A07D5DE33C48}"/>
              </a:ext>
            </a:extLst>
          </p:cNvPr>
          <p:cNvSpPr txBox="1">
            <a:spLocks noChangeArrowheads="1"/>
          </p:cNvSpPr>
          <p:nvPr/>
        </p:nvSpPr>
        <p:spPr>
          <a:xfrm>
            <a:off x="0" y="0"/>
            <a:ext cx="3625702" cy="1492469"/>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Copperplate Light" panose="02000604030000020004" pitchFamily="2" charset="77"/>
              </a:rPr>
              <a:t>	</a:t>
            </a:r>
            <a:r>
              <a:rPr lang="en-US" sz="2800" dirty="0">
                <a:solidFill>
                  <a:schemeClr val="bg1"/>
                </a:solidFill>
                <a:latin typeface="Copperplate Light" panose="02000604030000020004" pitchFamily="2" charset="77"/>
              </a:rPr>
              <a:t>Talent</a:t>
            </a:r>
          </a:p>
        </p:txBody>
      </p:sp>
      <p:pic>
        <p:nvPicPr>
          <p:cNvPr id="6" name="Content Placeholder 8">
            <a:extLst>
              <a:ext uri="{FF2B5EF4-FFF2-40B4-BE49-F238E27FC236}">
                <a16:creationId xmlns:a16="http://schemas.microsoft.com/office/drawing/2014/main" xmlns="" id="{0E3E4E40-8686-FD42-8E21-F500D31E4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48799" y="2482450"/>
            <a:ext cx="2164927" cy="3080529"/>
          </a:xfrm>
          <a:prstGeom prst="rect">
            <a:avLst/>
          </a:prstGeom>
        </p:spPr>
      </p:pic>
      <p:pic>
        <p:nvPicPr>
          <p:cNvPr id="7" name="Picture 6" descr="labour 1_cropped.jpg">
            <a:extLst>
              <a:ext uri="{FF2B5EF4-FFF2-40B4-BE49-F238E27FC236}">
                <a16:creationId xmlns:a16="http://schemas.microsoft.com/office/drawing/2014/main" xmlns="" id="{18AF261E-F7AE-9340-A080-2D59787AD51C}"/>
              </a:ext>
            </a:extLst>
          </p:cNvPr>
          <p:cNvPicPr>
            <a:picLocks noChangeAspect="1"/>
          </p:cNvPicPr>
          <p:nvPr/>
        </p:nvPicPr>
        <p:blipFill>
          <a:blip r:embed="rId3" cstate="email">
            <a:alphaModFix amt="49000"/>
            <a:extLst>
              <a:ext uri="{28A0092B-C50C-407E-A947-70E740481C1C}">
                <a14:useLocalDpi xmlns:a14="http://schemas.microsoft.com/office/drawing/2010/main"/>
              </a:ext>
            </a:extLst>
          </a:blip>
          <a:stretch>
            <a:fillRect/>
          </a:stretch>
        </p:blipFill>
        <p:spPr>
          <a:xfrm>
            <a:off x="3625702" y="0"/>
            <a:ext cx="8566298" cy="1482143"/>
          </a:xfrm>
          <a:prstGeom prst="rect">
            <a:avLst/>
          </a:prstGeom>
        </p:spPr>
      </p:pic>
    </p:spTree>
    <p:extLst>
      <p:ext uri="{BB962C8B-B14F-4D97-AF65-F5344CB8AC3E}">
        <p14:creationId xmlns:p14="http://schemas.microsoft.com/office/powerpoint/2010/main" val="120906567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idx="4294967295"/>
          </p:nvPr>
        </p:nvSpPr>
        <p:spPr>
          <a:xfrm>
            <a:off x="5410200" y="228600"/>
            <a:ext cx="4953000" cy="1447800"/>
          </a:xfrm>
        </p:spPr>
        <p:txBody>
          <a:bodyPr rtlCol="0">
            <a:normAutofit/>
          </a:bodyPr>
          <a:lstStyle/>
          <a:p>
            <a:pPr>
              <a:defRPr/>
            </a:pPr>
            <a:r>
              <a:rPr lang="en-US" sz="2700" b="1" dirty="0">
                <a:solidFill>
                  <a:srgbClr val="B50000"/>
                </a:solidFill>
                <a:latin typeface="Copperplate Gothic Bold"/>
                <a:cs typeface="Copperplate Gothic Bold"/>
              </a:rPr>
              <a:t/>
            </a:r>
            <a:br>
              <a:rPr lang="en-US" sz="2700" b="1" dirty="0">
                <a:solidFill>
                  <a:srgbClr val="B50000"/>
                </a:solidFill>
                <a:latin typeface="Copperplate Gothic Bold"/>
                <a:cs typeface="Copperplate Gothic Bold"/>
              </a:rPr>
            </a:br>
            <a:r>
              <a:rPr lang="en-US" sz="3200" b="1" dirty="0">
                <a:solidFill>
                  <a:srgbClr val="B50000"/>
                </a:solidFill>
                <a:latin typeface="Copperplate"/>
                <a:cs typeface="Copperplate"/>
              </a:rPr>
              <a:t>	</a:t>
            </a:r>
            <a:br>
              <a:rPr lang="en-US" sz="3200" b="1" dirty="0">
                <a:solidFill>
                  <a:srgbClr val="B50000"/>
                </a:solidFill>
                <a:latin typeface="Copperplate"/>
                <a:cs typeface="Copperplate"/>
              </a:rPr>
            </a:br>
            <a:endParaRPr lang="en-US" sz="3200" b="1" i="1" dirty="0">
              <a:solidFill>
                <a:srgbClr val="B50000"/>
              </a:solidFill>
              <a:latin typeface="Copperplate"/>
              <a:cs typeface="Copperplate"/>
            </a:endParaRPr>
          </a:p>
        </p:txBody>
      </p:sp>
      <p:sp>
        <p:nvSpPr>
          <p:cNvPr id="70659" name="Rectangle 3"/>
          <p:cNvSpPr>
            <a:spLocks noGrp="1" noChangeArrowheads="1"/>
          </p:cNvSpPr>
          <p:nvPr>
            <p:ph type="body" sz="half" idx="4294967295"/>
          </p:nvPr>
        </p:nvSpPr>
        <p:spPr>
          <a:xfrm>
            <a:off x="5562599" y="2057401"/>
            <a:ext cx="6071681" cy="4382309"/>
          </a:xfrm>
        </p:spPr>
        <p:txBody>
          <a:bodyPr/>
          <a:lstStyle/>
          <a:p>
            <a:pPr eaLnBrk="1" hangingPunct="1">
              <a:lnSpc>
                <a:spcPct val="100000"/>
              </a:lnSpc>
              <a:spcBef>
                <a:spcPts val="0"/>
              </a:spcBef>
              <a:buFont typeface="Wingdings" charset="0"/>
              <a:buNone/>
              <a:defRPr/>
            </a:pPr>
            <a:r>
              <a:rPr lang="en-US" dirty="0">
                <a:latin typeface="Arial"/>
                <a:cs typeface="Arial"/>
              </a:rPr>
              <a:t>1</a:t>
            </a:r>
            <a:r>
              <a:rPr lang="en-US" baseline="30000" dirty="0">
                <a:latin typeface="Arial"/>
                <a:cs typeface="Arial"/>
              </a:rPr>
              <a:t>st</a:t>
            </a:r>
            <a:r>
              <a:rPr lang="en-US" dirty="0">
                <a:latin typeface="Arial"/>
                <a:cs typeface="Arial"/>
              </a:rPr>
              <a:t> Wave:    </a:t>
            </a:r>
            <a:r>
              <a:rPr lang="en-US" b="1" dirty="0">
                <a:solidFill>
                  <a:srgbClr val="000090"/>
                </a:solidFill>
                <a:latin typeface="Arial"/>
                <a:cs typeface="Arial"/>
              </a:rPr>
              <a:t>Agriculture 		           	          Economy</a:t>
            </a:r>
          </a:p>
          <a:p>
            <a:pPr eaLnBrk="1" hangingPunct="1">
              <a:lnSpc>
                <a:spcPct val="100000"/>
              </a:lnSpc>
              <a:spcBef>
                <a:spcPts val="0"/>
              </a:spcBef>
              <a:buFont typeface="Wingdings" charset="0"/>
              <a:buNone/>
              <a:defRPr/>
            </a:pPr>
            <a:endParaRPr lang="en-US" b="1" dirty="0">
              <a:solidFill>
                <a:srgbClr val="CC0000"/>
              </a:solidFill>
              <a:latin typeface="Arial"/>
              <a:cs typeface="Arial"/>
            </a:endParaRPr>
          </a:p>
          <a:p>
            <a:pPr eaLnBrk="1" hangingPunct="1">
              <a:lnSpc>
                <a:spcPct val="100000"/>
              </a:lnSpc>
              <a:spcBef>
                <a:spcPts val="0"/>
              </a:spcBef>
              <a:buFont typeface="Wingdings" charset="0"/>
              <a:buNone/>
              <a:defRPr/>
            </a:pPr>
            <a:r>
              <a:rPr lang="en-US" dirty="0">
                <a:latin typeface="Arial"/>
                <a:cs typeface="Arial"/>
              </a:rPr>
              <a:t>2</a:t>
            </a:r>
            <a:r>
              <a:rPr lang="en-US" baseline="30000" dirty="0">
                <a:latin typeface="Arial"/>
                <a:cs typeface="Arial"/>
              </a:rPr>
              <a:t>nd</a:t>
            </a:r>
            <a:r>
              <a:rPr lang="en-US" dirty="0">
                <a:latin typeface="Arial"/>
                <a:cs typeface="Arial"/>
              </a:rPr>
              <a:t> Wave:   </a:t>
            </a:r>
            <a:r>
              <a:rPr lang="en-US" b="1" dirty="0">
                <a:solidFill>
                  <a:srgbClr val="000090"/>
                </a:solidFill>
                <a:latin typeface="Arial"/>
                <a:cs typeface="Arial"/>
              </a:rPr>
              <a:t>Manufacturing </a:t>
            </a:r>
          </a:p>
          <a:p>
            <a:pPr eaLnBrk="1" hangingPunct="1">
              <a:lnSpc>
                <a:spcPct val="100000"/>
              </a:lnSpc>
              <a:spcBef>
                <a:spcPts val="0"/>
              </a:spcBef>
              <a:buFont typeface="Wingdings" charset="0"/>
              <a:buNone/>
              <a:defRPr/>
            </a:pPr>
            <a:r>
              <a:rPr lang="en-US" b="1" dirty="0">
                <a:solidFill>
                  <a:srgbClr val="000090"/>
                </a:solidFill>
                <a:latin typeface="Arial"/>
                <a:cs typeface="Arial"/>
              </a:rPr>
              <a:t>                   Economy</a:t>
            </a:r>
          </a:p>
          <a:p>
            <a:pPr eaLnBrk="1" hangingPunct="1">
              <a:lnSpc>
                <a:spcPct val="100000"/>
              </a:lnSpc>
              <a:spcBef>
                <a:spcPts val="0"/>
              </a:spcBef>
              <a:buFont typeface="Wingdings" charset="0"/>
              <a:buNone/>
              <a:defRPr/>
            </a:pPr>
            <a:endParaRPr lang="en-US" b="1" dirty="0">
              <a:solidFill>
                <a:srgbClr val="CC0000"/>
              </a:solidFill>
              <a:latin typeface="Arial"/>
              <a:cs typeface="Arial"/>
            </a:endParaRPr>
          </a:p>
          <a:p>
            <a:pPr eaLnBrk="1" hangingPunct="1">
              <a:lnSpc>
                <a:spcPct val="100000"/>
              </a:lnSpc>
              <a:spcBef>
                <a:spcPts val="0"/>
              </a:spcBef>
              <a:buFont typeface="Wingdings" charset="0"/>
              <a:buNone/>
              <a:defRPr/>
            </a:pPr>
            <a:r>
              <a:rPr lang="en-US" dirty="0">
                <a:latin typeface="Arial"/>
                <a:cs typeface="Arial"/>
              </a:rPr>
              <a:t>3</a:t>
            </a:r>
            <a:r>
              <a:rPr lang="en-US" baseline="30000" dirty="0">
                <a:latin typeface="Arial"/>
                <a:cs typeface="Arial"/>
              </a:rPr>
              <a:t>rd</a:t>
            </a:r>
            <a:r>
              <a:rPr lang="en-US" dirty="0">
                <a:latin typeface="Arial"/>
                <a:cs typeface="Arial"/>
              </a:rPr>
              <a:t> Wave</a:t>
            </a:r>
            <a:r>
              <a:rPr lang="en-US" dirty="0">
                <a:solidFill>
                  <a:srgbClr val="000090"/>
                </a:solidFill>
                <a:latin typeface="Arial"/>
                <a:cs typeface="Arial"/>
              </a:rPr>
              <a:t>:    </a:t>
            </a:r>
            <a:r>
              <a:rPr lang="en-US" b="1" dirty="0">
                <a:solidFill>
                  <a:srgbClr val="000090"/>
                </a:solidFill>
                <a:latin typeface="Arial"/>
                <a:cs typeface="Arial"/>
              </a:rPr>
              <a:t>Information-based 		 	 Economy</a:t>
            </a:r>
          </a:p>
          <a:p>
            <a:pPr eaLnBrk="1" hangingPunct="1">
              <a:buFont typeface="Wingdings" charset="0"/>
              <a:buNone/>
              <a:defRPr/>
            </a:pPr>
            <a:endParaRPr lang="en-US" b="1" dirty="0">
              <a:solidFill>
                <a:srgbClr val="000090"/>
              </a:solidFill>
              <a:latin typeface="Baskerville Old Face"/>
              <a:cs typeface="Baskerville Old Face"/>
            </a:endParaRPr>
          </a:p>
        </p:txBody>
      </p:sp>
      <p:sp>
        <p:nvSpPr>
          <p:cNvPr id="3" name="TextBox 2"/>
          <p:cNvSpPr txBox="1"/>
          <p:nvPr/>
        </p:nvSpPr>
        <p:spPr>
          <a:xfrm>
            <a:off x="2819400" y="6172201"/>
            <a:ext cx="1371600" cy="461665"/>
          </a:xfrm>
          <a:prstGeom prst="rect">
            <a:avLst/>
          </a:prstGeom>
          <a:noFill/>
        </p:spPr>
        <p:txBody>
          <a:bodyPr wrap="square" rtlCol="0">
            <a:spAutoFit/>
          </a:bodyPr>
          <a:lstStyle/>
          <a:p>
            <a:r>
              <a:rPr lang="en-US" sz="2400" dirty="0"/>
              <a:t>1980</a:t>
            </a:r>
          </a:p>
        </p:txBody>
      </p:sp>
      <p:pic>
        <p:nvPicPr>
          <p:cNvPr id="5" name="Picture 4"/>
          <p:cNvPicPr>
            <a:picLocks noChangeAspect="1"/>
          </p:cNvPicPr>
          <p:nvPr/>
        </p:nvPicPr>
        <p:blipFill>
          <a:blip r:embed="rId3"/>
          <a:stretch>
            <a:fillRect/>
          </a:stretch>
        </p:blipFill>
        <p:spPr>
          <a:xfrm>
            <a:off x="-1" y="-134936"/>
            <a:ext cx="4184517" cy="6417996"/>
          </a:xfrm>
          <a:prstGeom prst="rect">
            <a:avLst/>
          </a:prstGeom>
        </p:spPr>
      </p:pic>
      <p:cxnSp>
        <p:nvCxnSpPr>
          <p:cNvPr id="11" name="Straight Connector 10"/>
          <p:cNvCxnSpPr/>
          <p:nvPr/>
        </p:nvCxnSpPr>
        <p:spPr bwMode="auto">
          <a:xfrm>
            <a:off x="4176409" y="0"/>
            <a:ext cx="0" cy="6858000"/>
          </a:xfrm>
          <a:prstGeom prst="line">
            <a:avLst/>
          </a:prstGeom>
          <a:solidFill>
            <a:schemeClr val="accent1"/>
          </a:solidFill>
          <a:ln w="57150" cap="flat" cmpd="sng" algn="ctr">
            <a:solidFill>
              <a:schemeClr val="accent1">
                <a:lumMod val="50000"/>
              </a:schemeClr>
            </a:solidFill>
            <a:prstDash val="solid"/>
            <a:miter lim="800000"/>
            <a:headEnd type="none" w="med" len="med"/>
            <a:tailEnd type="none" w="med" len="med"/>
          </a:ln>
          <a:effectLst/>
        </p:spPr>
      </p:cxnSp>
      <p:sp>
        <p:nvSpPr>
          <p:cNvPr id="15" name="Rectangle 2">
            <a:extLst>
              <a:ext uri="{FF2B5EF4-FFF2-40B4-BE49-F238E27FC236}">
                <a16:creationId xmlns:a16="http://schemas.microsoft.com/office/drawing/2014/main" xmlns="" id="{9E3C3E23-8794-8A4B-9DF2-4F29D2A4AFB2}"/>
              </a:ext>
            </a:extLst>
          </p:cNvPr>
          <p:cNvSpPr txBox="1">
            <a:spLocks noChangeArrowheads="1"/>
          </p:cNvSpPr>
          <p:nvPr/>
        </p:nvSpPr>
        <p:spPr>
          <a:xfrm>
            <a:off x="4191000" y="-152401"/>
            <a:ext cx="8001000" cy="1828801"/>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opperplate Light" charset="0"/>
                <a:ea typeface="Copperplate Light" charset="0"/>
                <a:cs typeface="Copperplate Light" charset="0"/>
              </a:rPr>
              <a:t>Evolution of Economy</a:t>
            </a:r>
          </a:p>
        </p:txBody>
      </p:sp>
      <p:sp>
        <p:nvSpPr>
          <p:cNvPr id="2" name="Slide Number Placeholder 1">
            <a:extLst>
              <a:ext uri="{FF2B5EF4-FFF2-40B4-BE49-F238E27FC236}">
                <a16:creationId xmlns:a16="http://schemas.microsoft.com/office/drawing/2014/main" xmlns="" id="{749630BA-26FA-0948-A4BC-2E050661A6FD}"/>
              </a:ext>
            </a:extLst>
          </p:cNvPr>
          <p:cNvSpPr>
            <a:spLocks noGrp="1"/>
          </p:cNvSpPr>
          <p:nvPr>
            <p:ph type="sldNum" sz="quarter" idx="12"/>
          </p:nvPr>
        </p:nvSpPr>
        <p:spPr>
          <a:xfrm>
            <a:off x="8610600" y="6356350"/>
            <a:ext cx="3097924" cy="365125"/>
          </a:xfrm>
        </p:spPr>
        <p:txBody>
          <a:bodyPr/>
          <a:lstStyle/>
          <a:p>
            <a:fld id="{810E17AA-0D51-B243-8D8F-B868E08AAAC6}" type="slidenum">
              <a:rPr lang="en-US" smtClean="0"/>
              <a:t>18</a:t>
            </a:fld>
            <a:endParaRPr lang="en-US" dirty="0"/>
          </a:p>
        </p:txBody>
      </p:sp>
    </p:spTree>
    <p:extLst>
      <p:ext uri="{BB962C8B-B14F-4D97-AF65-F5344CB8AC3E}">
        <p14:creationId xmlns:p14="http://schemas.microsoft.com/office/powerpoint/2010/main" val="124627083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7" name="Rectangle 3"/>
          <p:cNvSpPr>
            <a:spLocks noGrp="1" noChangeArrowheads="1"/>
          </p:cNvSpPr>
          <p:nvPr>
            <p:ph sz="half" idx="1"/>
          </p:nvPr>
        </p:nvSpPr>
        <p:spPr>
          <a:xfrm>
            <a:off x="778213" y="797668"/>
            <a:ext cx="6721289" cy="6060332"/>
          </a:xfrm>
        </p:spPr>
        <p:txBody>
          <a:bodyPr rtlCol="0">
            <a:normAutofit fontScale="77500" lnSpcReduction="20000"/>
          </a:bodyPr>
          <a:lstStyle/>
          <a:p>
            <a:pPr>
              <a:buNone/>
              <a:defRPr/>
            </a:pPr>
            <a:endParaRPr lang="en-US" sz="3100" dirty="0">
              <a:solidFill>
                <a:srgbClr val="000090"/>
              </a:solidFill>
              <a:latin typeface="Copperplate Light" panose="02000604030000020004" pitchFamily="2" charset="77"/>
              <a:cs typeface="Copperplate Gothic Bold"/>
            </a:endParaRPr>
          </a:p>
          <a:p>
            <a:pPr>
              <a:lnSpc>
                <a:spcPct val="120000"/>
              </a:lnSpc>
              <a:buNone/>
              <a:defRPr/>
            </a:pPr>
            <a:r>
              <a:rPr lang="en-US" dirty="0">
                <a:solidFill>
                  <a:srgbClr val="B50000"/>
                </a:solidFill>
                <a:latin typeface="Copperplate Gothic Bold" charset="0"/>
                <a:ea typeface="Baskerville Old Face" charset="0"/>
                <a:cs typeface="+mn-cs"/>
              </a:rPr>
              <a:t>	</a:t>
            </a:r>
            <a:r>
              <a:rPr lang="ja-JP" altLang="en-US" sz="4500" i="1">
                <a:solidFill>
                  <a:srgbClr val="000090"/>
                </a:solidFill>
                <a:latin typeface="Arial"/>
                <a:cs typeface="Arial"/>
              </a:rPr>
              <a:t>“</a:t>
            </a:r>
            <a:r>
              <a:rPr lang="en-US" sz="4500" i="1" dirty="0">
                <a:solidFill>
                  <a:srgbClr val="000090"/>
                </a:solidFill>
                <a:latin typeface="Arial"/>
                <a:cs typeface="Arial"/>
              </a:rPr>
              <a:t>National recovery won’t bring jobs back to the rural South.  Production has moved to other countries with lower wages, or </a:t>
            </a:r>
            <a:r>
              <a:rPr lang="en-US" sz="4500" i="1" dirty="0">
                <a:solidFill>
                  <a:srgbClr val="B50000"/>
                </a:solidFill>
                <a:latin typeface="Arial"/>
                <a:cs typeface="Arial"/>
              </a:rPr>
              <a:t>plants have substituted technologically advanced machines for people</a:t>
            </a:r>
            <a:r>
              <a:rPr lang="en-US" sz="4500" i="1" dirty="0">
                <a:latin typeface="Arial"/>
                <a:cs typeface="Arial"/>
              </a:rPr>
              <a:t>.  </a:t>
            </a:r>
            <a:r>
              <a:rPr lang="en-US" sz="4500" i="1" dirty="0">
                <a:solidFill>
                  <a:srgbClr val="000090"/>
                </a:solidFill>
                <a:latin typeface="Arial"/>
                <a:cs typeface="Arial"/>
              </a:rPr>
              <a:t>Tens of thousands of jobs are not coming back.</a:t>
            </a:r>
            <a:r>
              <a:rPr lang="ja-JP" altLang="en-US" sz="4500" i="1">
                <a:solidFill>
                  <a:srgbClr val="000090"/>
                </a:solidFill>
                <a:latin typeface="Arial"/>
                <a:cs typeface="Arial"/>
              </a:rPr>
              <a:t>”</a:t>
            </a:r>
            <a:endParaRPr lang="en-US" altLang="ja-JP" sz="4500" i="1" dirty="0">
              <a:solidFill>
                <a:srgbClr val="000090"/>
              </a:solidFill>
              <a:latin typeface="Arial"/>
              <a:cs typeface="Arial"/>
            </a:endParaRPr>
          </a:p>
          <a:p>
            <a:pPr>
              <a:buNone/>
              <a:defRPr/>
            </a:pPr>
            <a:r>
              <a:rPr lang="en-US" altLang="ja-JP" sz="3600" i="1" dirty="0">
                <a:solidFill>
                  <a:srgbClr val="CC0000"/>
                </a:solidFill>
                <a:latin typeface="Arial"/>
                <a:cs typeface="Arial"/>
              </a:rPr>
              <a:t>	</a:t>
            </a:r>
            <a:r>
              <a:rPr lang="ja-JP" altLang="en-US" sz="1800">
                <a:latin typeface="Arial"/>
                <a:cs typeface="Arial"/>
              </a:rPr>
              <a:t>“</a:t>
            </a:r>
            <a:r>
              <a:rPr lang="en-US" sz="1800" dirty="0">
                <a:latin typeface="Arial"/>
                <a:cs typeface="Arial"/>
              </a:rPr>
              <a:t>The State of the South 2002:  Shadows in the Sunbelt Revisited</a:t>
            </a:r>
            <a:r>
              <a:rPr lang="ja-JP" altLang="en-US" sz="1800">
                <a:latin typeface="Arial"/>
                <a:cs typeface="Arial"/>
              </a:rPr>
              <a:t>”</a:t>
            </a:r>
            <a:r>
              <a:rPr lang="en-US" sz="1800" dirty="0">
                <a:latin typeface="Arial"/>
                <a:cs typeface="Arial"/>
              </a:rPr>
              <a:t> (MDC, Inc.)</a:t>
            </a:r>
          </a:p>
          <a:p>
            <a:pPr lvl="2">
              <a:buNone/>
              <a:defRPr/>
            </a:pPr>
            <a:endParaRPr lang="en-US" dirty="0">
              <a:latin typeface="Baskerville Old Face"/>
              <a:cs typeface="Baskerville Old Face"/>
            </a:endParaRPr>
          </a:p>
          <a:p>
            <a:pPr lvl="2">
              <a:buNone/>
              <a:defRPr/>
            </a:pPr>
            <a:endParaRPr lang="en-US" dirty="0">
              <a:latin typeface="Baskerville Old Face" charset="0"/>
              <a:cs typeface="Baskerville Old Face" charset="0"/>
            </a:endParaRPr>
          </a:p>
        </p:txBody>
      </p:sp>
      <p:sp>
        <p:nvSpPr>
          <p:cNvPr id="52228" name="TextBox 3"/>
          <p:cNvSpPr txBox="1">
            <a:spLocks noChangeArrowheads="1"/>
          </p:cNvSpPr>
          <p:nvPr/>
        </p:nvSpPr>
        <p:spPr bwMode="auto">
          <a:xfrm>
            <a:off x="12496800" y="17446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p>
        </p:txBody>
      </p:sp>
      <p:sp>
        <p:nvSpPr>
          <p:cNvPr id="52229" name="TextBox 5"/>
          <p:cNvSpPr txBox="1">
            <a:spLocks noChangeArrowheads="1"/>
          </p:cNvSpPr>
          <p:nvPr/>
        </p:nvSpPr>
        <p:spPr bwMode="auto">
          <a:xfrm>
            <a:off x="9161463" y="22352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p>
        </p:txBody>
      </p:sp>
      <p:pic>
        <p:nvPicPr>
          <p:cNvPr id="9" name="Picture 3" descr="C:\Documents and Settings\rachelw\Local Settings\Temporary Internet Files\Content.IE5\RMW1ZS10\MP900390186[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17204" y="630365"/>
            <a:ext cx="3124200" cy="22285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reflection blurRad="6350" stA="52000" endA="300" endPos="35000" dir="5400000" sy="-100000" algn="bl" rotWithShape="0"/>
          </a:effectLst>
        </p:spPr>
      </p:pic>
      <p:pic>
        <p:nvPicPr>
          <p:cNvPr id="52231" name="Content Placeholder 9" descr="laserschweissen"/>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8217204" y="3543300"/>
            <a:ext cx="2895600" cy="2489200"/>
          </a:xfrm>
          <a:noFill/>
          <a:extLst>
            <a:ext uri="{909E8E84-426E-40dd-AFC4-6F175D3DCCD1}">
              <a14:hiddenFill xmlns:a14="http://schemas.microsoft.com/office/drawing/2010/main" xmlns="">
                <a:solidFill>
                  <a:srgbClr val="FFFFFF"/>
                </a:solidFill>
              </a14:hiddenFill>
            </a:ext>
          </a:extLst>
        </p:spPr>
      </p:pic>
      <p:sp>
        <p:nvSpPr>
          <p:cNvPr id="4" name="Slide Number Placeholder 3">
            <a:extLst>
              <a:ext uri="{FF2B5EF4-FFF2-40B4-BE49-F238E27FC236}">
                <a16:creationId xmlns:a16="http://schemas.microsoft.com/office/drawing/2014/main" xmlns="" id="{24A7C8F8-29E4-6A49-83B5-CF2DEB0E7E3A}"/>
              </a:ext>
            </a:extLst>
          </p:cNvPr>
          <p:cNvSpPr>
            <a:spLocks noGrp="1"/>
          </p:cNvSpPr>
          <p:nvPr>
            <p:ph type="sldNum" sz="quarter" idx="12"/>
          </p:nvPr>
        </p:nvSpPr>
        <p:spPr>
          <a:xfrm>
            <a:off x="8610599" y="6356350"/>
            <a:ext cx="2824655" cy="365125"/>
          </a:xfrm>
        </p:spPr>
        <p:txBody>
          <a:bodyPr/>
          <a:lstStyle/>
          <a:p>
            <a:pPr>
              <a:defRPr/>
            </a:pPr>
            <a:fld id="{47CBD197-8CA3-554E-92BA-0EFB57D05421}" type="slidenum">
              <a:rPr lang="en-US" smtClean="0"/>
              <a:pPr>
                <a:defRPr/>
              </a:pPr>
              <a:t>19</a:t>
            </a:fld>
            <a:endParaRPr lang="en-US" dirty="0"/>
          </a:p>
        </p:txBody>
      </p:sp>
      <p:cxnSp>
        <p:nvCxnSpPr>
          <p:cNvPr id="10" name="Straight Connector 9">
            <a:extLst>
              <a:ext uri="{FF2B5EF4-FFF2-40B4-BE49-F238E27FC236}">
                <a16:creationId xmlns:a16="http://schemas.microsoft.com/office/drawing/2014/main" xmlns="" id="{CA55D21C-685C-C541-AF62-1E55694ECCB8}"/>
              </a:ext>
            </a:extLst>
          </p:cNvPr>
          <p:cNvCxnSpPr/>
          <p:nvPr/>
        </p:nvCxnSpPr>
        <p:spPr>
          <a:xfrm>
            <a:off x="622570" y="797668"/>
            <a:ext cx="612842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2">
            <a:extLst>
              <a:ext uri="{FF2B5EF4-FFF2-40B4-BE49-F238E27FC236}">
                <a16:creationId xmlns:a16="http://schemas.microsoft.com/office/drawing/2014/main" xmlns="" id="{0D5CB01B-F326-254C-8436-D78AF0A7242D}"/>
              </a:ext>
            </a:extLst>
          </p:cNvPr>
          <p:cNvSpPr txBox="1">
            <a:spLocks noChangeArrowheads="1"/>
          </p:cNvSpPr>
          <p:nvPr/>
        </p:nvSpPr>
        <p:spPr>
          <a:xfrm>
            <a:off x="-175098" y="1"/>
            <a:ext cx="7879404" cy="933854"/>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Copperplate Light" charset="0"/>
                <a:ea typeface="Copperplate Light" charset="0"/>
                <a:cs typeface="Copperplate Light" charset="0"/>
              </a:rPr>
              <a:t>Globalization and Technology</a:t>
            </a:r>
          </a:p>
        </p:txBody>
      </p:sp>
    </p:spTree>
    <p:extLst>
      <p:ext uri="{BB962C8B-B14F-4D97-AF65-F5344CB8AC3E}">
        <p14:creationId xmlns:p14="http://schemas.microsoft.com/office/powerpoint/2010/main" val="51617746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5ECA33-E079-BA42-9B59-46B68717592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xmlns="" id="{89FBFA72-C7C5-754E-8B65-751591DFDD06}"/>
              </a:ext>
            </a:extLst>
          </p:cNvPr>
          <p:cNvSpPr>
            <a:spLocks noGrp="1"/>
          </p:cNvSpPr>
          <p:nvPr>
            <p:ph type="sldNum" sz="quarter" idx="12"/>
          </p:nvPr>
        </p:nvSpPr>
        <p:spPr>
          <a:xfrm>
            <a:off x="9622971" y="6245225"/>
            <a:ext cx="2068283" cy="476250"/>
          </a:xfrm>
        </p:spPr>
        <p:txBody>
          <a:bodyPr/>
          <a:lstStyle/>
          <a:p>
            <a:pPr>
              <a:defRPr/>
            </a:pPr>
            <a:fld id="{E6876FB8-519E-2E47-8841-0244E0C0544B}" type="slidenum">
              <a:rPr lang="en-US" sz="1000"/>
              <a:pPr>
                <a:defRPr/>
              </a:pPr>
              <a:t>2</a:t>
            </a:fld>
            <a:endParaRPr lang="en-US" sz="1000" dirty="0"/>
          </a:p>
        </p:txBody>
      </p:sp>
      <p:pic>
        <p:nvPicPr>
          <p:cNvPr id="7" name="Content Placeholder 6">
            <a:extLst>
              <a:ext uri="{FF2B5EF4-FFF2-40B4-BE49-F238E27FC236}">
                <a16:creationId xmlns:a16="http://schemas.microsoft.com/office/drawing/2014/main" xmlns="" id="{B4657B05-23CD-904D-BA17-8A5BD7804660}"/>
              </a:ext>
            </a:extLst>
          </p:cNvPr>
          <p:cNvPicPr>
            <a:picLocks noGrp="1" noChangeAspect="1"/>
          </p:cNvPicPr>
          <p:nvPr>
            <p:ph idx="1"/>
          </p:nvPr>
        </p:nvPicPr>
        <p:blipFill>
          <a:blip r:embed="rId2"/>
          <a:stretch>
            <a:fillRect/>
          </a:stretch>
        </p:blipFill>
        <p:spPr>
          <a:xfrm>
            <a:off x="1956391" y="0"/>
            <a:ext cx="8272130" cy="6857999"/>
          </a:xfrm>
          <a:prstGeom prst="rect">
            <a:avLst/>
          </a:prstGeom>
        </p:spPr>
      </p:pic>
    </p:spTree>
    <p:extLst>
      <p:ext uri="{BB962C8B-B14F-4D97-AF65-F5344CB8AC3E}">
        <p14:creationId xmlns:p14="http://schemas.microsoft.com/office/powerpoint/2010/main" val="235024775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992221" y="1575880"/>
            <a:ext cx="6501399" cy="5145595"/>
          </a:xfrm>
        </p:spPr>
        <p:txBody>
          <a:bodyPr>
            <a:normAutofit fontScale="85000" lnSpcReduction="20000"/>
          </a:bodyPr>
          <a:lstStyle/>
          <a:p>
            <a:pPr marL="411480" indent="-411480" eaLnBrk="1" hangingPunct="1">
              <a:lnSpc>
                <a:spcPct val="120000"/>
              </a:lnSpc>
              <a:spcAft>
                <a:spcPts val="600"/>
              </a:spcAft>
              <a:buSzPct val="65000"/>
              <a:buFont typeface="Wingdings" charset="2"/>
              <a:buChar char="q"/>
            </a:pPr>
            <a:r>
              <a:rPr lang="en-US" altLang="en-US" sz="3200" dirty="0">
                <a:solidFill>
                  <a:srgbClr val="00328C"/>
                </a:solidFill>
                <a:latin typeface="Arial" charset="0"/>
                <a:ea typeface="ＭＳ Ｐゴシック" charset="-128"/>
              </a:rPr>
              <a:t>The U.S. has led the world in its ability to apply new methods and techniques to solve fundamental problems.</a:t>
            </a:r>
          </a:p>
          <a:p>
            <a:pPr marL="411480" indent="-411480" eaLnBrk="1" hangingPunct="1">
              <a:lnSpc>
                <a:spcPct val="120000"/>
              </a:lnSpc>
              <a:spcAft>
                <a:spcPts val="600"/>
              </a:spcAft>
              <a:buSzPct val="65000"/>
              <a:buFont typeface="Wingdings" charset="2"/>
              <a:buChar char="q"/>
            </a:pPr>
            <a:r>
              <a:rPr lang="en-US" altLang="en-US" sz="3200" dirty="0">
                <a:latin typeface="Arial" charset="0"/>
                <a:ea typeface="ＭＳ Ｐゴシック" charset="-128"/>
              </a:rPr>
              <a:t>Between 1960 and 1999, manufacturing's share of American total employment roughly halved (to about 15%).  </a:t>
            </a:r>
            <a:r>
              <a:rPr lang="en-US" altLang="en-US" sz="3200" b="1" dirty="0">
                <a:latin typeface="Arial" charset="0"/>
                <a:ea typeface="ＭＳ Ｐゴシック" charset="-128"/>
              </a:rPr>
              <a:t>Yet in those same 40 years manufacturing’s physical output nearly tripled.</a:t>
            </a:r>
          </a:p>
          <a:p>
            <a:pPr marL="411480" indent="-411480" eaLnBrk="1" hangingPunct="1">
              <a:lnSpc>
                <a:spcPct val="120000"/>
              </a:lnSpc>
              <a:buSzPct val="65000"/>
              <a:buFont typeface="Wingdings" charset="2"/>
              <a:buChar char="q"/>
            </a:pPr>
            <a:r>
              <a:rPr lang="en-US" altLang="en-US" sz="3200" dirty="0">
                <a:solidFill>
                  <a:srgbClr val="00328C"/>
                </a:solidFill>
                <a:latin typeface="Arial" charset="0"/>
                <a:ea typeface="ＭＳ Ｐゴシック" charset="-128"/>
              </a:rPr>
              <a:t>Today manufacturing accounts for less than 9% of total U.S. employment.</a:t>
            </a:r>
          </a:p>
        </p:txBody>
      </p:sp>
      <p:sp>
        <p:nvSpPr>
          <p:cNvPr id="3" name="Slide Number Placeholder 2">
            <a:extLst>
              <a:ext uri="{FF2B5EF4-FFF2-40B4-BE49-F238E27FC236}">
                <a16:creationId xmlns:a16="http://schemas.microsoft.com/office/drawing/2014/main" xmlns="" id="{C80EFBE9-D2A8-A241-8B97-4B4729D01545}"/>
              </a:ext>
            </a:extLst>
          </p:cNvPr>
          <p:cNvSpPr>
            <a:spLocks noGrp="1"/>
          </p:cNvSpPr>
          <p:nvPr>
            <p:ph type="sldNum" sz="quarter" idx="12"/>
          </p:nvPr>
        </p:nvSpPr>
        <p:spPr>
          <a:xfrm>
            <a:off x="8610599" y="6356350"/>
            <a:ext cx="2950779" cy="365125"/>
          </a:xfrm>
        </p:spPr>
        <p:txBody>
          <a:bodyPr/>
          <a:lstStyle/>
          <a:p>
            <a:pPr>
              <a:defRPr/>
            </a:pPr>
            <a:fld id="{E6876FB8-519E-2E47-8841-0244E0C0544B}" type="slidenum">
              <a:rPr lang="en-US" smtClean="0"/>
              <a:pPr>
                <a:defRPr/>
              </a:pPr>
              <a:t>20</a:t>
            </a:fld>
            <a:endParaRPr lang="en-US" dirty="0"/>
          </a:p>
        </p:txBody>
      </p:sp>
      <p:sp>
        <p:nvSpPr>
          <p:cNvPr id="8" name="Rectangle 2">
            <a:extLst>
              <a:ext uri="{FF2B5EF4-FFF2-40B4-BE49-F238E27FC236}">
                <a16:creationId xmlns:a16="http://schemas.microsoft.com/office/drawing/2014/main" xmlns="" id="{4743CA62-5F8A-A347-95E2-38D63B1A66A7}"/>
              </a:ext>
            </a:extLst>
          </p:cNvPr>
          <p:cNvSpPr txBox="1">
            <a:spLocks noGrp="1" noChangeArrowheads="1"/>
          </p:cNvSpPr>
          <p:nvPr>
            <p:ph type="title"/>
          </p:nvPr>
        </p:nvSpPr>
        <p:spPr>
          <a:xfrm>
            <a:off x="0" y="0"/>
            <a:ext cx="12192000" cy="1186774"/>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charset="0"/>
                <a:ea typeface="Copperplate Light" charset="0"/>
                <a:cs typeface="Copperplate Light" charset="0"/>
              </a:rPr>
              <a:t>	</a:t>
            </a:r>
            <a:r>
              <a:rPr lang="en-US" sz="2800" dirty="0">
                <a:solidFill>
                  <a:schemeClr val="bg1"/>
                </a:solidFill>
                <a:latin typeface="Copperplate Light" charset="0"/>
                <a:ea typeface="Copperplate Light" charset="0"/>
                <a:cs typeface="Copperplate Light" charset="0"/>
              </a:rPr>
              <a:t>Innovation and Technology</a:t>
            </a:r>
          </a:p>
        </p:txBody>
      </p:sp>
      <p:pic>
        <p:nvPicPr>
          <p:cNvPr id="13" name="Picture 12">
            <a:extLst>
              <a:ext uri="{FF2B5EF4-FFF2-40B4-BE49-F238E27FC236}">
                <a16:creationId xmlns:a16="http://schemas.microsoft.com/office/drawing/2014/main" xmlns="" id="{F2A4F008-46A9-F04F-A727-DF86AE8D9BD4}"/>
              </a:ext>
            </a:extLst>
          </p:cNvPr>
          <p:cNvPicPr>
            <a:picLocks noChangeAspect="1"/>
          </p:cNvPicPr>
          <p:nvPr/>
        </p:nvPicPr>
        <p:blipFill>
          <a:blip r:embed="rId2"/>
          <a:stretch>
            <a:fillRect/>
          </a:stretch>
        </p:blipFill>
        <p:spPr>
          <a:xfrm>
            <a:off x="8358554" y="1968439"/>
            <a:ext cx="2696308" cy="1655527"/>
          </a:xfrm>
          <a:prstGeom prst="rect">
            <a:avLst/>
          </a:prstGeom>
        </p:spPr>
      </p:pic>
      <p:pic>
        <p:nvPicPr>
          <p:cNvPr id="14" name="Picture 13">
            <a:extLst>
              <a:ext uri="{FF2B5EF4-FFF2-40B4-BE49-F238E27FC236}">
                <a16:creationId xmlns:a16="http://schemas.microsoft.com/office/drawing/2014/main" xmlns="" id="{724AF433-3053-6E47-8C83-E9F2D90C3704}"/>
              </a:ext>
            </a:extLst>
          </p:cNvPr>
          <p:cNvPicPr>
            <a:picLocks noChangeAspect="1"/>
          </p:cNvPicPr>
          <p:nvPr/>
        </p:nvPicPr>
        <p:blipFill>
          <a:blip r:embed="rId3"/>
          <a:stretch>
            <a:fillRect/>
          </a:stretch>
        </p:blipFill>
        <p:spPr>
          <a:xfrm>
            <a:off x="8358553" y="4094668"/>
            <a:ext cx="2696309" cy="1790980"/>
          </a:xfrm>
          <a:prstGeom prst="rect">
            <a:avLst/>
          </a:prstGeom>
        </p:spPr>
      </p:pic>
    </p:spTree>
    <p:extLst>
      <p:ext uri="{BB962C8B-B14F-4D97-AF65-F5344CB8AC3E}">
        <p14:creationId xmlns:p14="http://schemas.microsoft.com/office/powerpoint/2010/main" val="341827431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1864C87-192F-514C-99A7-0711A860CBA0}"/>
              </a:ext>
            </a:extLst>
          </p:cNvPr>
          <p:cNvSpPr>
            <a:spLocks noGrp="1"/>
          </p:cNvSpPr>
          <p:nvPr>
            <p:ph idx="1"/>
          </p:nvPr>
        </p:nvSpPr>
        <p:spPr>
          <a:xfrm>
            <a:off x="485422" y="1418896"/>
            <a:ext cx="6290516" cy="5439103"/>
          </a:xfrm>
        </p:spPr>
        <p:txBody>
          <a:bodyPr>
            <a:normAutofit fontScale="92500"/>
          </a:bodyPr>
          <a:lstStyle/>
          <a:p>
            <a:pPr marL="411480" lvl="0" indent="-411480" fontAlgn="base">
              <a:lnSpc>
                <a:spcPct val="110000"/>
              </a:lnSpc>
              <a:spcBef>
                <a:spcPts val="0"/>
              </a:spcBef>
              <a:spcAft>
                <a:spcPts val="1800"/>
              </a:spcAft>
              <a:buSzPct val="65000"/>
              <a:buFont typeface="Wingdings" pitchFamily="2" charset="2"/>
              <a:buChar char="q"/>
            </a:pPr>
            <a:r>
              <a:rPr lang="en-US" dirty="0">
                <a:solidFill>
                  <a:srgbClr val="003399"/>
                </a:solidFill>
                <a:latin typeface="Arial" panose="020B0604020202020204" pitchFamily="34" charset="0"/>
                <a:cs typeface="Arial" panose="020B0604020202020204" pitchFamily="34" charset="0"/>
              </a:rPr>
              <a:t>Technology growth is on an exponential curve. </a:t>
            </a:r>
          </a:p>
          <a:p>
            <a:pPr marL="411480" lvl="0" indent="-411480" fontAlgn="base">
              <a:lnSpc>
                <a:spcPct val="110000"/>
              </a:lnSpc>
              <a:spcBef>
                <a:spcPts val="0"/>
              </a:spcBef>
              <a:spcAft>
                <a:spcPts val="1800"/>
              </a:spcAft>
              <a:buSzPct val="65000"/>
              <a:buFont typeface="Wingdings" pitchFamily="2" charset="2"/>
              <a:buChar char="q"/>
            </a:pPr>
            <a:r>
              <a:rPr lang="en-US" dirty="0">
                <a:solidFill>
                  <a:srgbClr val="003399"/>
                </a:solidFill>
                <a:latin typeface="Arial" panose="020B0604020202020204" pitchFamily="34" charset="0"/>
                <a:cs typeface="Arial" panose="020B0604020202020204" pitchFamily="34" charset="0"/>
              </a:rPr>
              <a:t>Gordon Moore, founder of Intel, observed that “the number of transistors per square inch on Integrated circuits has doubled every year” (1965).   </a:t>
            </a:r>
          </a:p>
          <a:p>
            <a:pPr marL="411480" lvl="0" indent="-411480" fontAlgn="base">
              <a:lnSpc>
                <a:spcPct val="100000"/>
              </a:lnSpc>
              <a:spcBef>
                <a:spcPts val="0"/>
              </a:spcBef>
              <a:spcAft>
                <a:spcPts val="600"/>
              </a:spcAft>
              <a:buSzPct val="65000"/>
              <a:buFont typeface="Wingdings" pitchFamily="2" charset="2"/>
              <a:buChar char="q"/>
            </a:pPr>
            <a:r>
              <a:rPr lang="en-US" dirty="0">
                <a:solidFill>
                  <a:srgbClr val="003399"/>
                </a:solidFill>
                <a:latin typeface="Arial" panose="020B0604020202020204" pitchFamily="34" charset="0"/>
                <a:cs typeface="Arial" panose="020B0604020202020204" pitchFamily="34" charset="0"/>
              </a:rPr>
              <a:t>“If a 1971 VW Beetle were subject to Moore’s Law, today the Beetle would go 300,000 MPH, get 2 million miles on a gallon of gas, and cost 4 cents.” </a:t>
            </a:r>
            <a:r>
              <a:rPr lang="en-US" sz="1200" dirty="0">
                <a:solidFill>
                  <a:srgbClr val="003399"/>
                </a:solidFill>
                <a:latin typeface="Arial" panose="020B0604020202020204" pitchFamily="34" charset="0"/>
                <a:cs typeface="Arial" panose="020B0604020202020204" pitchFamily="34" charset="0"/>
              </a:rPr>
              <a:t>(Thomas Friedman , Thank You for Being Late, 2016)</a:t>
            </a:r>
          </a:p>
          <a:p>
            <a:pPr marL="0" indent="0">
              <a:buNone/>
            </a:pPr>
            <a:endParaRPr lang="en-US" dirty="0"/>
          </a:p>
        </p:txBody>
      </p:sp>
      <p:sp>
        <p:nvSpPr>
          <p:cNvPr id="4" name="Slide Number Placeholder 3">
            <a:extLst>
              <a:ext uri="{FF2B5EF4-FFF2-40B4-BE49-F238E27FC236}">
                <a16:creationId xmlns:a16="http://schemas.microsoft.com/office/drawing/2014/main" xmlns="" id="{D37F8080-51DF-6745-8CE2-31C8B2394262}"/>
              </a:ext>
            </a:extLst>
          </p:cNvPr>
          <p:cNvSpPr>
            <a:spLocks noGrp="1"/>
          </p:cNvSpPr>
          <p:nvPr>
            <p:ph type="sldNum" sz="quarter" idx="12"/>
          </p:nvPr>
        </p:nvSpPr>
        <p:spPr/>
        <p:txBody>
          <a:bodyPr/>
          <a:lstStyle/>
          <a:p>
            <a:fld id="{810E17AA-0D51-B243-8D8F-B868E08AAAC6}" type="slidenum">
              <a:rPr lang="en-US" smtClean="0"/>
              <a:t>21</a:t>
            </a:fld>
            <a:endParaRPr lang="en-US" dirty="0"/>
          </a:p>
        </p:txBody>
      </p:sp>
      <p:sp>
        <p:nvSpPr>
          <p:cNvPr id="5" name="Rectangle 2">
            <a:extLst>
              <a:ext uri="{FF2B5EF4-FFF2-40B4-BE49-F238E27FC236}">
                <a16:creationId xmlns:a16="http://schemas.microsoft.com/office/drawing/2014/main" xmlns="" id="{96E1BBA2-F9D3-1243-BB4D-3AAFDE2CA820}"/>
              </a:ext>
            </a:extLst>
          </p:cNvPr>
          <p:cNvSpPr txBox="1">
            <a:spLocks noChangeArrowheads="1"/>
          </p:cNvSpPr>
          <p:nvPr/>
        </p:nvSpPr>
        <p:spPr>
          <a:xfrm>
            <a:off x="0" y="0"/>
            <a:ext cx="12192000" cy="1186774"/>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charset="0"/>
                <a:ea typeface="Copperplate Light" charset="0"/>
                <a:cs typeface="Copperplate Light" charset="0"/>
              </a:rPr>
              <a:t>	</a:t>
            </a:r>
            <a:r>
              <a:rPr lang="en-US" sz="2800" dirty="0">
                <a:solidFill>
                  <a:schemeClr val="bg1"/>
                </a:solidFill>
                <a:latin typeface="Copperplate Light" charset="0"/>
                <a:ea typeface="Copperplate Light" charset="0"/>
                <a:cs typeface="Copperplate Light" charset="0"/>
              </a:rPr>
              <a:t>Moore’s Law</a:t>
            </a:r>
          </a:p>
        </p:txBody>
      </p:sp>
      <p:pic>
        <p:nvPicPr>
          <p:cNvPr id="20" name="Picture 19">
            <a:extLst>
              <a:ext uri="{FF2B5EF4-FFF2-40B4-BE49-F238E27FC236}">
                <a16:creationId xmlns:a16="http://schemas.microsoft.com/office/drawing/2014/main" xmlns="" id="{D3BACB29-F64C-294F-B546-259090DFD2B6}"/>
              </a:ext>
            </a:extLst>
          </p:cNvPr>
          <p:cNvPicPr>
            <a:picLocks noChangeAspect="1"/>
          </p:cNvPicPr>
          <p:nvPr/>
        </p:nvPicPr>
        <p:blipFill>
          <a:blip r:embed="rId2"/>
          <a:stretch>
            <a:fillRect/>
          </a:stretch>
        </p:blipFill>
        <p:spPr>
          <a:xfrm>
            <a:off x="7000150" y="2059992"/>
            <a:ext cx="4576389" cy="3423139"/>
          </a:xfrm>
          <a:prstGeom prst="rect">
            <a:avLst/>
          </a:prstGeom>
        </p:spPr>
      </p:pic>
    </p:spTree>
    <p:extLst>
      <p:ext uri="{BB962C8B-B14F-4D97-AF65-F5344CB8AC3E}">
        <p14:creationId xmlns:p14="http://schemas.microsoft.com/office/powerpoint/2010/main" val="159400943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B78A4F0-8CE8-9640-AE49-42C672537458}"/>
              </a:ext>
            </a:extLst>
          </p:cNvPr>
          <p:cNvSpPr>
            <a:spLocks noGrp="1"/>
          </p:cNvSpPr>
          <p:nvPr>
            <p:ph type="sldNum" sz="quarter" idx="12"/>
          </p:nvPr>
        </p:nvSpPr>
        <p:spPr/>
        <p:txBody>
          <a:bodyPr/>
          <a:lstStyle/>
          <a:p>
            <a:pPr>
              <a:defRPr/>
            </a:pPr>
            <a:fld id="{E6876FB8-519E-2E47-8841-0244E0C0544B}" type="slidenum">
              <a:rPr lang="en-US" smtClean="0"/>
              <a:pPr>
                <a:defRPr/>
              </a:pPr>
              <a:t>22</a:t>
            </a:fld>
            <a:endParaRPr lang="en-US" dirty="0"/>
          </a:p>
        </p:txBody>
      </p:sp>
      <p:sp>
        <p:nvSpPr>
          <p:cNvPr id="7" name="Rectangle 2">
            <a:extLst>
              <a:ext uri="{FF2B5EF4-FFF2-40B4-BE49-F238E27FC236}">
                <a16:creationId xmlns:a16="http://schemas.microsoft.com/office/drawing/2014/main" xmlns="" id="{15726334-4EC6-1641-B56E-595A2B5B4FF0}"/>
              </a:ext>
            </a:extLst>
          </p:cNvPr>
          <p:cNvSpPr txBox="1">
            <a:spLocks noChangeArrowheads="1"/>
          </p:cNvSpPr>
          <p:nvPr/>
        </p:nvSpPr>
        <p:spPr>
          <a:xfrm>
            <a:off x="0" y="-76201"/>
            <a:ext cx="12192000" cy="6934201"/>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dirty="0">
              <a:solidFill>
                <a:schemeClr val="bg1"/>
              </a:solidFill>
              <a:latin typeface="Copperplate Light" charset="0"/>
              <a:ea typeface="Copperplate Light" charset="0"/>
              <a:cs typeface="Copperplate Light" charset="0"/>
            </a:endParaRPr>
          </a:p>
        </p:txBody>
      </p:sp>
      <p:pic>
        <p:nvPicPr>
          <p:cNvPr id="9" name="Picture 2" descr="C:\Users\Ted\AppData\Local\Microsoft\Windows\Temporary Internet Files\Content.Outlook\ABCB7FZE\Atlantic cover Jul 2015.jpg">
            <a:extLst>
              <a:ext uri="{FF2B5EF4-FFF2-40B4-BE49-F238E27FC236}">
                <a16:creationId xmlns:a16="http://schemas.microsoft.com/office/drawing/2014/main" xmlns="" id="{E4DF1EC6-7669-ED4B-A19A-E5DD1E847D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6978" y="585694"/>
            <a:ext cx="3660842" cy="502829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xmlns="" id="{61452717-24A8-CA41-9699-920CFF251C6D}"/>
              </a:ext>
            </a:extLst>
          </p:cNvPr>
          <p:cNvSpPr>
            <a:spLocks noGrp="1"/>
          </p:cNvSpPr>
          <p:nvPr>
            <p:ph idx="1"/>
          </p:nvPr>
        </p:nvSpPr>
        <p:spPr/>
        <p:txBody>
          <a:bodyPr/>
          <a:lstStyle/>
          <a:p>
            <a:endParaRPr lang="en-US" dirty="0"/>
          </a:p>
        </p:txBody>
      </p:sp>
      <p:pic>
        <p:nvPicPr>
          <p:cNvPr id="10" name="Picture 2">
            <a:extLst>
              <a:ext uri="{FF2B5EF4-FFF2-40B4-BE49-F238E27FC236}">
                <a16:creationId xmlns:a16="http://schemas.microsoft.com/office/drawing/2014/main" xmlns="" id="{72E44B01-C2BB-5148-B06B-C35BB2F8EB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1957" y="585694"/>
            <a:ext cx="3660842" cy="502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43830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1B730A90-18E2-E240-83E4-309259EAB81B}"/>
              </a:ext>
            </a:extLst>
          </p:cNvPr>
          <p:cNvSpPr>
            <a:spLocks noGrp="1"/>
          </p:cNvSpPr>
          <p:nvPr>
            <p:ph type="title"/>
          </p:nvPr>
        </p:nvSpPr>
        <p:spPr>
          <a:xfrm>
            <a:off x="2209800" y="1828800"/>
            <a:ext cx="8153400" cy="1828800"/>
          </a:xfrm>
        </p:spPr>
        <p:txBody>
          <a:bodyPr/>
          <a:lstStyle/>
          <a:p>
            <a:pPr eaLnBrk="1" hangingPunct="1"/>
            <a:endParaRPr lang="en-US" altLang="en-US" sz="2400" dirty="0">
              <a:solidFill>
                <a:srgbClr val="CC0000"/>
              </a:solidFill>
              <a:latin typeface="Copperplate Light" panose="02000604030000020004" pitchFamily="2" charset="77"/>
              <a:ea typeface="ＭＳ Ｐゴシック" panose="020B0600070205080204" pitchFamily="34" charset="-128"/>
            </a:endParaRPr>
          </a:p>
        </p:txBody>
      </p:sp>
      <p:graphicFrame>
        <p:nvGraphicFramePr>
          <p:cNvPr id="2" name="Content Placeholder 1">
            <a:extLst>
              <a:ext uri="{FF2B5EF4-FFF2-40B4-BE49-F238E27FC236}">
                <a16:creationId xmlns:a16="http://schemas.microsoft.com/office/drawing/2014/main" xmlns="" id="{1E840E4B-29FB-0240-AE85-F2CD23CF319E}"/>
              </a:ext>
            </a:extLst>
          </p:cNvPr>
          <p:cNvGraphicFramePr>
            <a:graphicFrameLocks noGrp="1"/>
          </p:cNvGraphicFramePr>
          <p:nvPr>
            <p:ph sz="quarter" idx="1"/>
            <p:extLst/>
          </p:nvPr>
        </p:nvGraphicFramePr>
        <p:xfrm>
          <a:off x="2837793" y="1340796"/>
          <a:ext cx="6458608" cy="5517198"/>
        </p:xfrm>
        <a:graphic>
          <a:graphicData uri="http://schemas.openxmlformats.org/drawingml/2006/table">
            <a:tbl>
              <a:tblPr firstRow="1" bandRow="1">
                <a:tableStyleId>{BDBED569-4797-4DF1-A0F4-6AAB3CD982D8}</a:tableStyleId>
              </a:tblPr>
              <a:tblGrid>
                <a:gridCol w="3229304">
                  <a:extLst>
                    <a:ext uri="{9D8B030D-6E8A-4147-A177-3AD203B41FA5}">
                      <a16:colId xmlns:a16="http://schemas.microsoft.com/office/drawing/2014/main" xmlns="" val="20000"/>
                    </a:ext>
                  </a:extLst>
                </a:gridCol>
                <a:gridCol w="3229304">
                  <a:extLst>
                    <a:ext uri="{9D8B030D-6E8A-4147-A177-3AD203B41FA5}">
                      <a16:colId xmlns:a16="http://schemas.microsoft.com/office/drawing/2014/main" xmlns="" val="20001"/>
                    </a:ext>
                  </a:extLst>
                </a:gridCol>
              </a:tblGrid>
              <a:tr h="613022">
                <a:tc>
                  <a:txBody>
                    <a:bodyPr/>
                    <a:lstStyle/>
                    <a:p>
                      <a:pPr algn="ctr"/>
                      <a:r>
                        <a:rPr lang="en-US" sz="2800" b="0" dirty="0">
                          <a:latin typeface="Arial" charset="0"/>
                          <a:ea typeface="Arial" charset="0"/>
                          <a:cs typeface="Arial" charset="0"/>
                        </a:rPr>
                        <a:t>1890</a:t>
                      </a:r>
                    </a:p>
                  </a:txBody>
                  <a:tcPr marT="45717" marB="45717"/>
                </a:tc>
                <a:tc>
                  <a:txBody>
                    <a:bodyPr/>
                    <a:lstStyle/>
                    <a:p>
                      <a:pPr algn="ctr"/>
                      <a:r>
                        <a:rPr lang="en-US" sz="2800" b="0" dirty="0">
                          <a:latin typeface="Arial" charset="0"/>
                          <a:ea typeface="Arial" charset="0"/>
                          <a:cs typeface="Arial" charset="0"/>
                        </a:rPr>
                        <a:t>   28%</a:t>
                      </a:r>
                    </a:p>
                  </a:txBody>
                  <a:tcPr marT="45717" marB="45717"/>
                </a:tc>
                <a:extLst>
                  <a:ext uri="{0D108BD9-81ED-4DB2-BD59-A6C34878D82A}">
                    <a16:rowId xmlns:a16="http://schemas.microsoft.com/office/drawing/2014/main" xmlns="" val="10000"/>
                  </a:ext>
                </a:extLst>
              </a:tr>
              <a:tr h="613022">
                <a:tc>
                  <a:txBody>
                    <a:bodyPr/>
                    <a:lstStyle/>
                    <a:p>
                      <a:pPr algn="ctr"/>
                      <a:r>
                        <a:rPr lang="en-US" sz="2800" dirty="0">
                          <a:latin typeface="Arial" charset="0"/>
                          <a:ea typeface="Arial" charset="0"/>
                          <a:cs typeface="Arial" charset="0"/>
                        </a:rPr>
                        <a:t>1900</a:t>
                      </a:r>
                    </a:p>
                  </a:txBody>
                  <a:tcPr marT="45717" marB="45717"/>
                </a:tc>
                <a:tc>
                  <a:txBody>
                    <a:bodyPr/>
                    <a:lstStyle/>
                    <a:p>
                      <a:pPr algn="ctr"/>
                      <a:r>
                        <a:rPr lang="en-US" sz="2800" dirty="0">
                          <a:latin typeface="Arial" charset="0"/>
                          <a:ea typeface="Arial" charset="0"/>
                          <a:cs typeface="Arial" charset="0"/>
                        </a:rPr>
                        <a:t>17</a:t>
                      </a:r>
                    </a:p>
                  </a:txBody>
                  <a:tcPr marT="45717" marB="45717"/>
                </a:tc>
                <a:extLst>
                  <a:ext uri="{0D108BD9-81ED-4DB2-BD59-A6C34878D82A}">
                    <a16:rowId xmlns:a16="http://schemas.microsoft.com/office/drawing/2014/main" xmlns="" val="10001"/>
                  </a:ext>
                </a:extLst>
              </a:tr>
              <a:tr h="613022">
                <a:tc>
                  <a:txBody>
                    <a:bodyPr/>
                    <a:lstStyle/>
                    <a:p>
                      <a:pPr algn="ctr"/>
                      <a:r>
                        <a:rPr lang="en-US" sz="2800" dirty="0">
                          <a:latin typeface="Arial" charset="0"/>
                          <a:ea typeface="Arial" charset="0"/>
                          <a:cs typeface="Arial" charset="0"/>
                        </a:rPr>
                        <a:t>1910</a:t>
                      </a:r>
                    </a:p>
                  </a:txBody>
                  <a:tcPr marT="45717" marB="45717"/>
                </a:tc>
                <a:tc>
                  <a:txBody>
                    <a:bodyPr/>
                    <a:lstStyle/>
                    <a:p>
                      <a:pPr algn="ctr"/>
                      <a:r>
                        <a:rPr lang="en-US" sz="2800" dirty="0">
                          <a:latin typeface="Arial" charset="0"/>
                          <a:ea typeface="Arial" charset="0"/>
                          <a:cs typeface="Arial" charset="0"/>
                        </a:rPr>
                        <a:t>33</a:t>
                      </a:r>
                    </a:p>
                  </a:txBody>
                  <a:tcPr marT="45717" marB="45717"/>
                </a:tc>
                <a:extLst>
                  <a:ext uri="{0D108BD9-81ED-4DB2-BD59-A6C34878D82A}">
                    <a16:rowId xmlns:a16="http://schemas.microsoft.com/office/drawing/2014/main" xmlns="" val="10002"/>
                  </a:ext>
                </a:extLst>
              </a:tr>
              <a:tr h="613022">
                <a:tc>
                  <a:txBody>
                    <a:bodyPr/>
                    <a:lstStyle/>
                    <a:p>
                      <a:pPr algn="ctr"/>
                      <a:r>
                        <a:rPr lang="en-US" sz="2800" dirty="0">
                          <a:latin typeface="Arial" charset="0"/>
                          <a:ea typeface="Arial" charset="0"/>
                          <a:cs typeface="Arial" charset="0"/>
                        </a:rPr>
                        <a:t>1920</a:t>
                      </a:r>
                    </a:p>
                  </a:txBody>
                  <a:tcPr marT="45717" marB="45717"/>
                </a:tc>
                <a:tc>
                  <a:txBody>
                    <a:bodyPr/>
                    <a:lstStyle/>
                    <a:p>
                      <a:pPr algn="ctr"/>
                      <a:r>
                        <a:rPr lang="en-US" sz="2800" dirty="0">
                          <a:latin typeface="Arial" charset="0"/>
                          <a:ea typeface="Arial" charset="0"/>
                          <a:cs typeface="Arial" charset="0"/>
                        </a:rPr>
                        <a:t>39</a:t>
                      </a:r>
                    </a:p>
                  </a:txBody>
                  <a:tcPr marT="45717" marB="45717"/>
                </a:tc>
                <a:extLst>
                  <a:ext uri="{0D108BD9-81ED-4DB2-BD59-A6C34878D82A}">
                    <a16:rowId xmlns:a16="http://schemas.microsoft.com/office/drawing/2014/main" xmlns="" val="10003"/>
                  </a:ext>
                </a:extLst>
              </a:tr>
              <a:tr h="613022">
                <a:tc>
                  <a:txBody>
                    <a:bodyPr/>
                    <a:lstStyle/>
                    <a:p>
                      <a:pPr algn="ctr"/>
                      <a:r>
                        <a:rPr lang="en-US" sz="2800" dirty="0">
                          <a:latin typeface="Arial" charset="0"/>
                          <a:ea typeface="Arial" charset="0"/>
                          <a:cs typeface="Arial" charset="0"/>
                        </a:rPr>
                        <a:t>1930</a:t>
                      </a:r>
                    </a:p>
                  </a:txBody>
                  <a:tcPr marT="45717" marB="45717"/>
                </a:tc>
                <a:tc>
                  <a:txBody>
                    <a:bodyPr/>
                    <a:lstStyle/>
                    <a:p>
                      <a:pPr algn="ctr"/>
                      <a:r>
                        <a:rPr lang="en-US" sz="2800" dirty="0">
                          <a:latin typeface="Arial" charset="0"/>
                          <a:ea typeface="Arial" charset="0"/>
                          <a:cs typeface="Arial" charset="0"/>
                        </a:rPr>
                        <a:t>43</a:t>
                      </a:r>
                    </a:p>
                  </a:txBody>
                  <a:tcPr marT="45717" marB="45717"/>
                </a:tc>
                <a:extLst>
                  <a:ext uri="{0D108BD9-81ED-4DB2-BD59-A6C34878D82A}">
                    <a16:rowId xmlns:a16="http://schemas.microsoft.com/office/drawing/2014/main" xmlns="" val="10004"/>
                  </a:ext>
                </a:extLst>
              </a:tr>
              <a:tr h="613022">
                <a:tc>
                  <a:txBody>
                    <a:bodyPr/>
                    <a:lstStyle/>
                    <a:p>
                      <a:pPr algn="ctr"/>
                      <a:r>
                        <a:rPr lang="en-US" sz="2800" dirty="0">
                          <a:latin typeface="Arial" charset="0"/>
                          <a:ea typeface="Arial" charset="0"/>
                          <a:cs typeface="Arial" charset="0"/>
                        </a:rPr>
                        <a:t>1940</a:t>
                      </a:r>
                    </a:p>
                  </a:txBody>
                  <a:tcPr marT="45717" marB="45717"/>
                </a:tc>
                <a:tc>
                  <a:txBody>
                    <a:bodyPr/>
                    <a:lstStyle/>
                    <a:p>
                      <a:pPr algn="ctr"/>
                      <a:r>
                        <a:rPr lang="en-US" sz="2800" dirty="0">
                          <a:latin typeface="Arial" charset="0"/>
                          <a:ea typeface="Arial" charset="0"/>
                          <a:cs typeface="Arial" charset="0"/>
                        </a:rPr>
                        <a:t>37</a:t>
                      </a:r>
                    </a:p>
                  </a:txBody>
                  <a:tcPr marT="45717" marB="45717"/>
                </a:tc>
                <a:extLst>
                  <a:ext uri="{0D108BD9-81ED-4DB2-BD59-A6C34878D82A}">
                    <a16:rowId xmlns:a16="http://schemas.microsoft.com/office/drawing/2014/main" xmlns="" val="10005"/>
                  </a:ext>
                </a:extLst>
              </a:tr>
              <a:tr h="613022">
                <a:tc>
                  <a:txBody>
                    <a:bodyPr/>
                    <a:lstStyle/>
                    <a:p>
                      <a:pPr algn="ctr"/>
                      <a:r>
                        <a:rPr lang="en-US" sz="2800" dirty="0">
                          <a:latin typeface="Arial" charset="0"/>
                          <a:ea typeface="Arial" charset="0"/>
                          <a:cs typeface="Arial" charset="0"/>
                        </a:rPr>
                        <a:t>2008</a:t>
                      </a:r>
                    </a:p>
                  </a:txBody>
                  <a:tcPr marT="45717" marB="45717"/>
                </a:tc>
                <a:tc>
                  <a:txBody>
                    <a:bodyPr/>
                    <a:lstStyle/>
                    <a:p>
                      <a:pPr algn="ctr"/>
                      <a:r>
                        <a:rPr lang="en-US" sz="2800" dirty="0">
                          <a:latin typeface="Arial" charset="0"/>
                          <a:ea typeface="Arial" charset="0"/>
                          <a:cs typeface="Arial" charset="0"/>
                        </a:rPr>
                        <a:t>81</a:t>
                      </a:r>
                    </a:p>
                  </a:txBody>
                  <a:tcPr marT="45717" marB="45717"/>
                </a:tc>
                <a:extLst>
                  <a:ext uri="{0D108BD9-81ED-4DB2-BD59-A6C34878D82A}">
                    <a16:rowId xmlns:a16="http://schemas.microsoft.com/office/drawing/2014/main" xmlns="" val="10006"/>
                  </a:ext>
                </a:extLst>
              </a:tr>
              <a:tr h="613022">
                <a:tc>
                  <a:txBody>
                    <a:bodyPr/>
                    <a:lstStyle/>
                    <a:p>
                      <a:pPr algn="ctr"/>
                      <a:r>
                        <a:rPr lang="en-US" sz="2800" dirty="0">
                          <a:latin typeface="Arial" charset="0"/>
                          <a:ea typeface="Arial" charset="0"/>
                          <a:cs typeface="Arial" charset="0"/>
                        </a:rPr>
                        <a:t>2011</a:t>
                      </a:r>
                    </a:p>
                  </a:txBody>
                  <a:tcPr marT="45717" marB="45717"/>
                </a:tc>
                <a:tc>
                  <a:txBody>
                    <a:bodyPr/>
                    <a:lstStyle/>
                    <a:p>
                      <a:pPr algn="ctr"/>
                      <a:r>
                        <a:rPr lang="en-US" sz="2800" dirty="0">
                          <a:latin typeface="Arial" charset="0"/>
                          <a:ea typeface="Arial" charset="0"/>
                          <a:cs typeface="Arial" charset="0"/>
                        </a:rPr>
                        <a:t>83</a:t>
                      </a:r>
                    </a:p>
                  </a:txBody>
                  <a:tcPr marT="45717" marB="45717"/>
                </a:tc>
                <a:extLst>
                  <a:ext uri="{0D108BD9-81ED-4DB2-BD59-A6C34878D82A}">
                    <a16:rowId xmlns:a16="http://schemas.microsoft.com/office/drawing/2014/main" xmlns="" val="10007"/>
                  </a:ext>
                </a:extLst>
              </a:tr>
              <a:tr h="613022">
                <a:tc>
                  <a:txBody>
                    <a:bodyPr/>
                    <a:lstStyle/>
                    <a:p>
                      <a:pPr algn="ctr"/>
                      <a:r>
                        <a:rPr lang="en-US" sz="2800" dirty="0">
                          <a:latin typeface="Arial" charset="0"/>
                          <a:ea typeface="Arial" charset="0"/>
                          <a:cs typeface="Arial" charset="0"/>
                        </a:rPr>
                        <a:t>2016</a:t>
                      </a:r>
                    </a:p>
                  </a:txBody>
                  <a:tcPr marT="45717" marB="45717"/>
                </a:tc>
                <a:tc>
                  <a:txBody>
                    <a:bodyPr/>
                    <a:lstStyle/>
                    <a:p>
                      <a:pPr algn="ctr"/>
                      <a:r>
                        <a:rPr lang="en-US" sz="2800" dirty="0">
                          <a:latin typeface="Arial" charset="0"/>
                          <a:ea typeface="Arial" charset="0"/>
                          <a:cs typeface="Arial" charset="0"/>
                        </a:rPr>
                        <a:t>78</a:t>
                      </a:r>
                    </a:p>
                  </a:txBody>
                  <a:tcPr marT="45717" marB="45717"/>
                </a:tc>
                <a:extLst>
                  <a:ext uri="{0D108BD9-81ED-4DB2-BD59-A6C34878D82A}">
                    <a16:rowId xmlns:a16="http://schemas.microsoft.com/office/drawing/2014/main" xmlns="" val="10008"/>
                  </a:ext>
                </a:extLst>
              </a:tr>
            </a:tbl>
          </a:graphicData>
        </a:graphic>
      </p:graphicFrame>
      <p:sp>
        <p:nvSpPr>
          <p:cNvPr id="7" name="Rectangle 2">
            <a:extLst>
              <a:ext uri="{FF2B5EF4-FFF2-40B4-BE49-F238E27FC236}">
                <a16:creationId xmlns:a16="http://schemas.microsoft.com/office/drawing/2014/main" xmlns="" id="{98D409AD-3E5C-A748-A48E-07527BA6C560}"/>
              </a:ext>
            </a:extLst>
          </p:cNvPr>
          <p:cNvSpPr txBox="1">
            <a:spLocks noChangeArrowheads="1"/>
          </p:cNvSpPr>
          <p:nvPr/>
        </p:nvSpPr>
        <p:spPr>
          <a:xfrm>
            <a:off x="0" y="0"/>
            <a:ext cx="12192000" cy="1340796"/>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charset="0"/>
                <a:ea typeface="Copperplate Light" charset="0"/>
                <a:cs typeface="Copperplate Light" charset="0"/>
              </a:rPr>
              <a:t>	</a:t>
            </a:r>
            <a:r>
              <a:rPr lang="en-US" altLang="en-US" sz="2800" dirty="0">
                <a:solidFill>
                  <a:schemeClr val="bg1"/>
                </a:solidFill>
                <a:latin typeface="Copperplate Light" panose="02000604030000020004" pitchFamily="2" charset="77"/>
                <a:ea typeface="ＭＳ Ｐゴシック" panose="020B0600070205080204" pitchFamily="34" charset="-128"/>
              </a:rPr>
              <a:t>Alabama Education Spending Per Pupil as a Percent of the 	National Average</a:t>
            </a:r>
            <a:endParaRPr lang="en-US" sz="2800" dirty="0">
              <a:solidFill>
                <a:schemeClr val="bg1"/>
              </a:solidFill>
              <a:latin typeface="Copperplate Light" charset="0"/>
              <a:ea typeface="Copperplate Light" charset="0"/>
              <a:cs typeface="Copperplate Light" charset="0"/>
            </a:endParaRPr>
          </a:p>
        </p:txBody>
      </p:sp>
      <p:sp>
        <p:nvSpPr>
          <p:cNvPr id="8" name="Slide Number Placeholder 2">
            <a:extLst>
              <a:ext uri="{FF2B5EF4-FFF2-40B4-BE49-F238E27FC236}">
                <a16:creationId xmlns:a16="http://schemas.microsoft.com/office/drawing/2014/main" xmlns="" id="{26BE2567-9633-6B45-9BCE-73C05DB8EFE6}"/>
              </a:ext>
            </a:extLst>
          </p:cNvPr>
          <p:cNvSpPr>
            <a:spLocks noGrp="1"/>
          </p:cNvSpPr>
          <p:nvPr>
            <p:ph type="sldNum" sz="quarter" idx="12"/>
          </p:nvPr>
        </p:nvSpPr>
        <p:spPr>
          <a:xfrm>
            <a:off x="8610600" y="6356350"/>
            <a:ext cx="3237688" cy="365125"/>
          </a:xfrm>
        </p:spPr>
        <p:txBody>
          <a:bodyPr/>
          <a:lstStyle/>
          <a:p>
            <a:fld id="{F536096F-F4FD-9242-9ECB-BAF7D771A791}" type="slidenum">
              <a:rPr lang="en-US" smtClean="0"/>
              <a:t>23</a:t>
            </a:fld>
            <a:endParaRPr lang="en-US" dirty="0"/>
          </a:p>
        </p:txBody>
      </p:sp>
    </p:spTree>
    <p:extLst>
      <p:ext uri="{BB962C8B-B14F-4D97-AF65-F5344CB8AC3E}">
        <p14:creationId xmlns:p14="http://schemas.microsoft.com/office/powerpoint/2010/main" val="185878565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406401" y="2643809"/>
            <a:ext cx="7684052" cy="3514322"/>
          </a:xfrm>
        </p:spPr>
        <p:txBody>
          <a:bodyPr>
            <a:normAutofit fontScale="62500" lnSpcReduction="20000"/>
          </a:bodyPr>
          <a:lstStyle/>
          <a:p>
            <a:pPr marL="0" indent="0">
              <a:buNone/>
            </a:pPr>
            <a:endParaRPr lang="en-US" dirty="0"/>
          </a:p>
          <a:p>
            <a:pPr marL="365760" indent="-365760">
              <a:lnSpc>
                <a:spcPct val="120000"/>
              </a:lnSpc>
              <a:spcBef>
                <a:spcPts val="0"/>
              </a:spcBef>
              <a:spcAft>
                <a:spcPts val="1200"/>
              </a:spcAft>
              <a:buNone/>
            </a:pPr>
            <a:r>
              <a:rPr lang="en-US" sz="3500" dirty="0">
                <a:latin typeface="Arial" panose="020B0604020202020204" pitchFamily="34" charset="0"/>
                <a:cs typeface="Arial" panose="020B0604020202020204" pitchFamily="34" charset="0"/>
              </a:rPr>
              <a:t>	</a:t>
            </a:r>
            <a:r>
              <a:rPr lang="en-US" sz="6300" dirty="0">
                <a:solidFill>
                  <a:srgbClr val="AF0000"/>
                </a:solidFill>
                <a:latin typeface="Arial" panose="020B0604020202020204" pitchFamily="34" charset="0"/>
                <a:cs typeface="Arial" panose="020B0604020202020204" pitchFamily="34" charset="0"/>
              </a:rPr>
              <a:t>“You can’t win together if you don’t work together.”</a:t>
            </a:r>
          </a:p>
          <a:p>
            <a:pPr marL="365760" indent="-365760">
              <a:lnSpc>
                <a:spcPct val="120000"/>
              </a:lnSpc>
              <a:spcBef>
                <a:spcPts val="0"/>
              </a:spcBef>
              <a:buNone/>
            </a:pPr>
            <a:r>
              <a:rPr lang="en-US" sz="3500" dirty="0">
                <a:solidFill>
                  <a:srgbClr val="AF0000"/>
                </a:solidFill>
                <a:latin typeface="Arial" panose="020B0604020202020204" pitchFamily="34" charset="0"/>
                <a:cs typeface="Arial" panose="020B0604020202020204" pitchFamily="34" charset="0"/>
              </a:rPr>
              <a:t>						 - Nick Saban</a:t>
            </a:r>
          </a:p>
          <a:p>
            <a:pPr marL="365760" indent="-365760">
              <a:lnSpc>
                <a:spcPct val="120000"/>
              </a:lnSpc>
              <a:spcBef>
                <a:spcPts val="0"/>
              </a:spcBef>
              <a:buNone/>
            </a:pPr>
            <a:endParaRPr lang="en-US" sz="3500" dirty="0">
              <a:solidFill>
                <a:srgbClr val="003399"/>
              </a:solidFill>
              <a:latin typeface="Arial" panose="020B0604020202020204" pitchFamily="34" charset="0"/>
              <a:cs typeface="Arial" panose="020B0604020202020204" pitchFamily="34" charset="0"/>
            </a:endParaRPr>
          </a:p>
          <a:p>
            <a:pPr marL="365760" indent="-365760">
              <a:lnSpc>
                <a:spcPct val="120000"/>
              </a:lnSpc>
              <a:spcBef>
                <a:spcPts val="0"/>
              </a:spcBef>
              <a:buNone/>
            </a:pPr>
            <a:endParaRPr lang="en-US" sz="3500" dirty="0">
              <a:solidFill>
                <a:srgbClr val="003399"/>
              </a:solidFill>
              <a:latin typeface="Arial" panose="020B0604020202020204" pitchFamily="34" charset="0"/>
              <a:cs typeface="Arial" panose="020B0604020202020204" pitchFamily="34" charset="0"/>
            </a:endParaRPr>
          </a:p>
          <a:p>
            <a:pPr marL="365760" indent="-365760">
              <a:lnSpc>
                <a:spcPct val="120000"/>
              </a:lnSpc>
              <a:spcBef>
                <a:spcPts val="0"/>
              </a:spcBef>
              <a:buNone/>
            </a:pPr>
            <a:endParaRPr lang="en-US" sz="3500" dirty="0">
              <a:solidFill>
                <a:srgbClr val="003399"/>
              </a:solidFill>
              <a:latin typeface="Arial" panose="020B0604020202020204" pitchFamily="34" charset="0"/>
              <a:cs typeface="Arial" panose="020B0604020202020204" pitchFamily="34" charset="0"/>
            </a:endParaRPr>
          </a:p>
          <a:p>
            <a:pPr marL="365760" indent="-365760">
              <a:lnSpc>
                <a:spcPct val="120000"/>
              </a:lnSpc>
              <a:spcBef>
                <a:spcPts val="0"/>
              </a:spcBef>
              <a:buNone/>
            </a:pPr>
            <a:r>
              <a:rPr lang="en-US" sz="3500" dirty="0">
                <a:solidFill>
                  <a:srgbClr val="003399"/>
                </a:solidFill>
                <a:latin typeface="Arial" panose="020B0604020202020204" pitchFamily="34" charset="0"/>
                <a:cs typeface="Arial" panose="020B0604020202020204" pitchFamily="34" charset="0"/>
              </a:rPr>
              <a:t>	</a:t>
            </a:r>
          </a:p>
          <a:p>
            <a:pPr marL="0" indent="0">
              <a:buNone/>
            </a:pPr>
            <a:endParaRPr lang="en-US" sz="6000" dirty="0">
              <a:solidFill>
                <a:schemeClr val="bg1"/>
              </a:solidFill>
              <a:latin typeface="Copperplate Light" panose="02000604030000020004" pitchFamily="2" charset="77"/>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24</a:t>
            </a:fld>
            <a:endParaRPr lang="en-US" dirty="0"/>
          </a:p>
        </p:txBody>
      </p:sp>
      <p:sp>
        <p:nvSpPr>
          <p:cNvPr id="5" name="Rectangle 2">
            <a:extLst>
              <a:ext uri="{FF2B5EF4-FFF2-40B4-BE49-F238E27FC236}">
                <a16:creationId xmlns:a16="http://schemas.microsoft.com/office/drawing/2014/main" xmlns="" id="{5CC20DBD-E871-1B41-B8B6-A07D5DE33C48}"/>
              </a:ext>
            </a:extLst>
          </p:cNvPr>
          <p:cNvSpPr txBox="1">
            <a:spLocks noChangeArrowheads="1"/>
          </p:cNvSpPr>
          <p:nvPr/>
        </p:nvSpPr>
        <p:spPr>
          <a:xfrm>
            <a:off x="0" y="0"/>
            <a:ext cx="12192000" cy="1492469"/>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Copperplate Light" panose="02000604030000020004" pitchFamily="2" charset="77"/>
              </a:rPr>
              <a:t>Strategy and Teamwork</a:t>
            </a:r>
          </a:p>
        </p:txBody>
      </p:sp>
      <p:pic>
        <p:nvPicPr>
          <p:cNvPr id="7" name="Picture 6">
            <a:extLst>
              <a:ext uri="{FF2B5EF4-FFF2-40B4-BE49-F238E27FC236}">
                <a16:creationId xmlns:a16="http://schemas.microsoft.com/office/drawing/2014/main" xmlns="" id="{2032EA77-A9A5-0846-A40D-EA51EE2075FD}"/>
              </a:ext>
            </a:extLst>
          </p:cNvPr>
          <p:cNvPicPr>
            <a:picLocks noChangeAspect="1"/>
          </p:cNvPicPr>
          <p:nvPr/>
        </p:nvPicPr>
        <p:blipFill>
          <a:blip r:embed="rId2"/>
          <a:stretch>
            <a:fillRect/>
          </a:stretch>
        </p:blipFill>
        <p:spPr>
          <a:xfrm>
            <a:off x="8330834" y="2765989"/>
            <a:ext cx="3302732" cy="2316841"/>
          </a:xfrm>
          <a:prstGeom prst="rect">
            <a:avLst/>
          </a:prstGeom>
        </p:spPr>
      </p:pic>
    </p:spTree>
    <p:extLst>
      <p:ext uri="{BB962C8B-B14F-4D97-AF65-F5344CB8AC3E}">
        <p14:creationId xmlns:p14="http://schemas.microsoft.com/office/powerpoint/2010/main" val="176015790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p:txBody>
          <a:bodyPr/>
          <a:lstStyle/>
          <a:p>
            <a:r>
              <a:rPr lang="en-US" dirty="0"/>
              <a:t>w</a:t>
            </a:r>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480645" y="2344615"/>
            <a:ext cx="9003323" cy="4590954"/>
          </a:xfrm>
        </p:spPr>
        <p:txBody>
          <a:bodyPr>
            <a:normAutofit fontScale="25000" lnSpcReduction="20000"/>
          </a:bodyPr>
          <a:lstStyle/>
          <a:p>
            <a:pPr marL="457200" indent="-457200">
              <a:lnSpc>
                <a:spcPct val="110000"/>
              </a:lnSpc>
              <a:spcBef>
                <a:spcPts val="0"/>
              </a:spcBef>
              <a:spcAft>
                <a:spcPts val="600"/>
              </a:spcAft>
              <a:buSzPct val="65000"/>
              <a:buNone/>
            </a:pPr>
            <a:r>
              <a:rPr lang="en-US" sz="4000" dirty="0">
                <a:solidFill>
                  <a:srgbClr val="00308F"/>
                </a:solidFill>
                <a:latin typeface="Arial" panose="020B0604020202020204" pitchFamily="34" charset="0"/>
                <a:cs typeface="Arial" panose="020B0604020202020204" pitchFamily="34" charset="0"/>
              </a:rPr>
              <a:t>	</a:t>
            </a:r>
            <a:r>
              <a:rPr lang="en-US" sz="14400" dirty="0">
                <a:solidFill>
                  <a:srgbClr val="00308F"/>
                </a:solidFill>
                <a:latin typeface="Arial" panose="020B0604020202020204" pitchFamily="34" charset="0"/>
                <a:cs typeface="Arial" panose="020B0604020202020204" pitchFamily="34" charset="0"/>
              </a:rPr>
              <a:t>“One of the most common deficiencies we find in many Alabama communities is ‘disconnectedness’.  There are many excellent people, programs, and projects, but individuals and organizations often work independently, rather than in concert with one another.”</a:t>
            </a:r>
          </a:p>
          <a:p>
            <a:pPr marL="457200" indent="-457200">
              <a:lnSpc>
                <a:spcPct val="110000"/>
              </a:lnSpc>
              <a:spcBef>
                <a:spcPts val="0"/>
              </a:spcBef>
              <a:spcAft>
                <a:spcPts val="600"/>
              </a:spcAft>
              <a:buNone/>
            </a:pPr>
            <a:r>
              <a:rPr lang="en-US" sz="9300" dirty="0">
                <a:solidFill>
                  <a:srgbClr val="00308F"/>
                </a:solidFill>
                <a:latin typeface="Arial" panose="020B0604020202020204" pitchFamily="34" charset="0"/>
                <a:cs typeface="Arial" panose="020B0604020202020204" pitchFamily="34" charset="0"/>
              </a:rPr>
              <a:t>	</a:t>
            </a:r>
          </a:p>
          <a:p>
            <a:pPr marL="365760" indent="-365760">
              <a:lnSpc>
                <a:spcPct val="120000"/>
              </a:lnSpc>
              <a:spcBef>
                <a:spcPts val="0"/>
              </a:spcBef>
              <a:buNone/>
            </a:pPr>
            <a:endParaRPr lang="en-US" sz="5200" dirty="0">
              <a:solidFill>
                <a:srgbClr val="003399"/>
              </a:solidFill>
              <a:latin typeface="Arial" panose="020B0604020202020204" pitchFamily="34" charset="0"/>
              <a:cs typeface="Arial" panose="020B0604020202020204" pitchFamily="34" charset="0"/>
            </a:endParaRPr>
          </a:p>
          <a:p>
            <a:pPr marL="365760" indent="-365760">
              <a:lnSpc>
                <a:spcPct val="120000"/>
              </a:lnSpc>
              <a:spcBef>
                <a:spcPts val="0"/>
              </a:spcBef>
              <a:buNone/>
            </a:pPr>
            <a:endParaRPr lang="en-US" sz="5200" dirty="0">
              <a:solidFill>
                <a:srgbClr val="003399"/>
              </a:solidFill>
              <a:latin typeface="Arial" panose="020B0604020202020204" pitchFamily="34" charset="0"/>
              <a:cs typeface="Arial" panose="020B0604020202020204" pitchFamily="34" charset="0"/>
            </a:endParaRPr>
          </a:p>
          <a:p>
            <a:pPr marL="365760" indent="-365760">
              <a:lnSpc>
                <a:spcPct val="120000"/>
              </a:lnSpc>
              <a:spcBef>
                <a:spcPts val="0"/>
              </a:spcBef>
              <a:buNone/>
            </a:pPr>
            <a:r>
              <a:rPr lang="en-US" sz="5200" dirty="0">
                <a:solidFill>
                  <a:srgbClr val="003399"/>
                </a:solidFill>
                <a:latin typeface="Arial" panose="020B0604020202020204" pitchFamily="34" charset="0"/>
                <a:cs typeface="Arial" panose="020B0604020202020204" pitchFamily="34" charset="0"/>
              </a:rPr>
              <a:t>	</a:t>
            </a:r>
          </a:p>
          <a:p>
            <a:pPr marL="0" indent="0">
              <a:buNone/>
            </a:pPr>
            <a:endParaRPr lang="en-US" sz="6000" dirty="0">
              <a:solidFill>
                <a:schemeClr val="bg1"/>
              </a:solidFill>
              <a:latin typeface="Copperplate Light" panose="02000604030000020004" pitchFamily="2" charset="77"/>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25</a:t>
            </a:fld>
            <a:endParaRPr lang="en-US" dirty="0"/>
          </a:p>
        </p:txBody>
      </p:sp>
      <p:sp>
        <p:nvSpPr>
          <p:cNvPr id="5" name="Rectangle 2">
            <a:extLst>
              <a:ext uri="{FF2B5EF4-FFF2-40B4-BE49-F238E27FC236}">
                <a16:creationId xmlns:a16="http://schemas.microsoft.com/office/drawing/2014/main" xmlns="" id="{5CC20DBD-E871-1B41-B8B6-A07D5DE33C48}"/>
              </a:ext>
            </a:extLst>
          </p:cNvPr>
          <p:cNvSpPr txBox="1">
            <a:spLocks noChangeArrowheads="1"/>
          </p:cNvSpPr>
          <p:nvPr/>
        </p:nvSpPr>
        <p:spPr>
          <a:xfrm>
            <a:off x="0" y="1"/>
            <a:ext cx="12192000" cy="1690688"/>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panose="02000604030000020004" pitchFamily="2" charset="77"/>
              </a:rPr>
              <a:t>	</a:t>
            </a:r>
            <a:r>
              <a:rPr lang="en-US" sz="2800" dirty="0">
                <a:solidFill>
                  <a:schemeClr val="bg1"/>
                </a:solidFill>
                <a:latin typeface="Copperplate Light" panose="02000604030000020004" pitchFamily="2" charset="77"/>
              </a:rPr>
              <a:t>Strategy and Teamwork</a:t>
            </a:r>
          </a:p>
        </p:txBody>
      </p:sp>
      <p:pic>
        <p:nvPicPr>
          <p:cNvPr id="7" name="Picture 6">
            <a:extLst>
              <a:ext uri="{FF2B5EF4-FFF2-40B4-BE49-F238E27FC236}">
                <a16:creationId xmlns:a16="http://schemas.microsoft.com/office/drawing/2014/main" xmlns="" id="{163FEBFD-E732-4D47-ACF9-D2BAE67BA500}"/>
              </a:ext>
            </a:extLst>
          </p:cNvPr>
          <p:cNvPicPr>
            <a:picLocks noChangeAspect="1"/>
          </p:cNvPicPr>
          <p:nvPr/>
        </p:nvPicPr>
        <p:blipFill>
          <a:blip r:embed="rId2"/>
          <a:stretch>
            <a:fillRect/>
          </a:stretch>
        </p:blipFill>
        <p:spPr>
          <a:xfrm>
            <a:off x="10549467" y="2"/>
            <a:ext cx="1689097" cy="1659202"/>
          </a:xfrm>
          <a:prstGeom prst="rect">
            <a:avLst/>
          </a:prstGeom>
        </p:spPr>
      </p:pic>
      <p:pic>
        <p:nvPicPr>
          <p:cNvPr id="8" name="Content Placeholder 8">
            <a:extLst>
              <a:ext uri="{FF2B5EF4-FFF2-40B4-BE49-F238E27FC236}">
                <a16:creationId xmlns:a16="http://schemas.microsoft.com/office/drawing/2014/main" xmlns="" id="{144080CD-8528-F441-AF7C-E2EDE70AB5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2200" y="2801631"/>
            <a:ext cx="1717431" cy="2443776"/>
          </a:xfrm>
          <a:prstGeom prst="rect">
            <a:avLst/>
          </a:prstGeom>
        </p:spPr>
      </p:pic>
    </p:spTree>
    <p:extLst>
      <p:ext uri="{BB962C8B-B14F-4D97-AF65-F5344CB8AC3E}">
        <p14:creationId xmlns:p14="http://schemas.microsoft.com/office/powerpoint/2010/main" val="47495714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94" y="398760"/>
            <a:ext cx="11666706" cy="511175"/>
          </a:xfrm>
        </p:spPr>
        <p:txBody>
          <a:bodyPr>
            <a:noAutofit/>
          </a:bodyPr>
          <a:lstStyle/>
          <a:p>
            <a:pPr algn="l"/>
            <a:r>
              <a:rPr lang="en-US" sz="3200" dirty="0">
                <a:solidFill>
                  <a:srgbClr val="B50000"/>
                </a:solidFill>
                <a:latin typeface="Copperplate Light" charset="0"/>
                <a:ea typeface="Copperplate Light" charset="0"/>
                <a:cs typeface="Copperplate Light" charset="0"/>
              </a:rPr>
              <a:t>Mega Trends that Impact our Economy &amp; Workforce</a:t>
            </a:r>
          </a:p>
        </p:txBody>
      </p:sp>
      <p:sp>
        <p:nvSpPr>
          <p:cNvPr id="5" name="Slide Number Placeholder 4">
            <a:extLst>
              <a:ext uri="{FF2B5EF4-FFF2-40B4-BE49-F238E27FC236}">
                <a16:creationId xmlns:a16="http://schemas.microsoft.com/office/drawing/2014/main" xmlns="" id="{CEA45772-022D-1043-AE23-0288556F3A92}"/>
              </a:ext>
            </a:extLst>
          </p:cNvPr>
          <p:cNvSpPr>
            <a:spLocks noGrp="1"/>
          </p:cNvSpPr>
          <p:nvPr>
            <p:ph type="sldNum" sz="quarter" idx="12"/>
          </p:nvPr>
        </p:nvSpPr>
        <p:spPr>
          <a:xfrm>
            <a:off x="8610599" y="6356350"/>
            <a:ext cx="3118945" cy="365125"/>
          </a:xfrm>
        </p:spPr>
        <p:txBody>
          <a:bodyPr/>
          <a:lstStyle/>
          <a:p>
            <a:pPr>
              <a:defRPr/>
            </a:pPr>
            <a:fld id="{E6876FB8-519E-2E47-8841-0244E0C0544B}" type="slidenum">
              <a:rPr lang="en-US" smtClean="0"/>
              <a:pPr>
                <a:defRPr/>
              </a:pPr>
              <a:t>26</a:t>
            </a:fld>
            <a:endParaRPr lang="en-US" dirty="0"/>
          </a:p>
        </p:txBody>
      </p:sp>
      <p:cxnSp>
        <p:nvCxnSpPr>
          <p:cNvPr id="7" name="Straight Connector 6">
            <a:extLst>
              <a:ext uri="{FF2B5EF4-FFF2-40B4-BE49-F238E27FC236}">
                <a16:creationId xmlns:a16="http://schemas.microsoft.com/office/drawing/2014/main" xmlns="" id="{0216FD87-2979-4244-BD06-30E78E9996EC}"/>
              </a:ext>
            </a:extLst>
          </p:cNvPr>
          <p:cNvCxnSpPr/>
          <p:nvPr/>
        </p:nvCxnSpPr>
        <p:spPr>
          <a:xfrm>
            <a:off x="0" y="1264596"/>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xmlns="" id="{502F97C6-7732-8A41-9EBC-ADF27649BD8D}"/>
              </a:ext>
            </a:extLst>
          </p:cNvPr>
          <p:cNvSpPr txBox="1">
            <a:spLocks noChangeArrowheads="1"/>
          </p:cNvSpPr>
          <p:nvPr/>
        </p:nvSpPr>
        <p:spPr>
          <a:xfrm>
            <a:off x="0" y="-76200"/>
            <a:ext cx="12192000" cy="1340796"/>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charset="0"/>
                <a:ea typeface="Copperplate Light" charset="0"/>
                <a:cs typeface="Copperplate Light" charset="0"/>
              </a:rPr>
              <a:t>	1901 Alabama Constitution</a:t>
            </a:r>
          </a:p>
        </p:txBody>
      </p:sp>
      <p:pic>
        <p:nvPicPr>
          <p:cNvPr id="9" name="Picture 5" descr="1901 AL Constitution and Cotton.psd">
            <a:extLst>
              <a:ext uri="{FF2B5EF4-FFF2-40B4-BE49-F238E27FC236}">
                <a16:creationId xmlns:a16="http://schemas.microsoft.com/office/drawing/2014/main" xmlns="" id="{63766689-D29A-7C4F-A612-01F3124FB4B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08139" y="1054646"/>
            <a:ext cx="8506181" cy="599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IMG00458-20100218-1619">
            <a:extLst>
              <a:ext uri="{FF2B5EF4-FFF2-40B4-BE49-F238E27FC236}">
                <a16:creationId xmlns:a16="http://schemas.microsoft.com/office/drawing/2014/main" xmlns="" id="{C3B03230-0C9B-8A48-83AA-8436DC82F5F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80749" y="1044665"/>
            <a:ext cx="5578643" cy="58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xmlns="" id="{14BC25DD-4382-A043-9125-A56B95DA1E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139" y="5416786"/>
            <a:ext cx="821742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2">
            <a:extLst>
              <a:ext uri="{FF2B5EF4-FFF2-40B4-BE49-F238E27FC236}">
                <a16:creationId xmlns:a16="http://schemas.microsoft.com/office/drawing/2014/main" xmlns="" id="{59D50DE1-2863-A74E-A1FA-13A28C62E77B}"/>
              </a:ext>
            </a:extLst>
          </p:cNvPr>
          <p:cNvSpPr txBox="1">
            <a:spLocks/>
          </p:cNvSpPr>
          <p:nvPr/>
        </p:nvSpPr>
        <p:spPr>
          <a:xfrm>
            <a:off x="8610600" y="6356350"/>
            <a:ext cx="32376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36096F-F4FD-9242-9ECB-BAF7D771A791}" type="slidenum">
              <a:rPr lang="en-US" smtClean="0">
                <a:solidFill>
                  <a:schemeClr val="bg1"/>
                </a:solidFill>
              </a:rPr>
              <a:pPr/>
              <a:t>26</a:t>
            </a:fld>
            <a:endParaRPr lang="en-US" dirty="0">
              <a:solidFill>
                <a:schemeClr val="bg1"/>
              </a:solidFill>
            </a:endParaRPr>
          </a:p>
        </p:txBody>
      </p:sp>
    </p:spTree>
    <p:extLst>
      <p:ext uri="{BB962C8B-B14F-4D97-AF65-F5344CB8AC3E}">
        <p14:creationId xmlns:p14="http://schemas.microsoft.com/office/powerpoint/2010/main" val="571346162"/>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xmlns="" id="{C4BBD98F-3043-C647-A29B-4E2B7FBEFB9C}"/>
              </a:ext>
            </a:extLst>
          </p:cNvPr>
          <p:cNvSpPr>
            <a:spLocks noGrp="1"/>
          </p:cNvSpPr>
          <p:nvPr>
            <p:ph type="title"/>
          </p:nvPr>
        </p:nvSpPr>
        <p:spPr>
          <a:xfrm>
            <a:off x="2133600" y="533400"/>
            <a:ext cx="8077200" cy="685800"/>
          </a:xfrm>
        </p:spPr>
        <p:txBody>
          <a:bodyPr/>
          <a:lstStyle/>
          <a:p>
            <a:pPr eaLnBrk="1" hangingPunct="1"/>
            <a:endParaRPr lang="en-US" altLang="en-US" sz="2800" dirty="0">
              <a:solidFill>
                <a:srgbClr val="CC0000"/>
              </a:solidFill>
              <a:latin typeface="Copperplate Light" panose="02000604030000020004" pitchFamily="2" charset="77"/>
              <a:ea typeface="ＭＳ Ｐゴシック" panose="020B0600070205080204" pitchFamily="34" charset="-128"/>
            </a:endParaRPr>
          </a:p>
        </p:txBody>
      </p:sp>
      <p:sp>
        <p:nvSpPr>
          <p:cNvPr id="27650" name="Slide Number Placeholder 3">
            <a:extLst>
              <a:ext uri="{FF2B5EF4-FFF2-40B4-BE49-F238E27FC236}">
                <a16:creationId xmlns:a16="http://schemas.microsoft.com/office/drawing/2014/main" xmlns="" id="{7BFB3C14-D0E0-A14F-A2DA-8B375FED53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fld id="{D3910EE0-0105-D44D-8ACD-8A49ECEFCB42}" type="slidenum">
              <a:rPr lang="en-US" altLang="en-US" sz="1200">
                <a:solidFill>
                  <a:schemeClr val="bg1"/>
                </a:solidFill>
              </a:rPr>
              <a:pPr>
                <a:lnSpc>
                  <a:spcPct val="80000"/>
                </a:lnSpc>
              </a:pPr>
              <a:t>27</a:t>
            </a:fld>
            <a:endParaRPr lang="en-US" altLang="en-US" sz="1200" dirty="0">
              <a:solidFill>
                <a:schemeClr val="bg1"/>
              </a:solidFill>
            </a:endParaRPr>
          </a:p>
        </p:txBody>
      </p:sp>
      <p:sp>
        <p:nvSpPr>
          <p:cNvPr id="27651" name="Content Placeholder 2">
            <a:extLst>
              <a:ext uri="{FF2B5EF4-FFF2-40B4-BE49-F238E27FC236}">
                <a16:creationId xmlns:a16="http://schemas.microsoft.com/office/drawing/2014/main" xmlns="" id="{BCFA3C82-5245-E04C-AA5E-D932AE5DEAF2}"/>
              </a:ext>
            </a:extLst>
          </p:cNvPr>
          <p:cNvSpPr>
            <a:spLocks noGrp="1"/>
          </p:cNvSpPr>
          <p:nvPr>
            <p:ph sz="quarter" idx="1"/>
          </p:nvPr>
        </p:nvSpPr>
        <p:spPr>
          <a:xfrm>
            <a:off x="986589" y="1534511"/>
            <a:ext cx="10130589" cy="5186964"/>
          </a:xfrm>
        </p:spPr>
        <p:txBody>
          <a:bodyPr>
            <a:normAutofit fontScale="92500" lnSpcReduction="20000"/>
          </a:bodyPr>
          <a:lstStyle/>
          <a:p>
            <a:pPr marL="365760" indent="-365760">
              <a:lnSpc>
                <a:spcPct val="110000"/>
              </a:lnSpc>
              <a:spcBef>
                <a:spcPts val="0"/>
              </a:spcBef>
              <a:spcAft>
                <a:spcPts val="1800"/>
              </a:spcAft>
              <a:buNone/>
            </a:pPr>
            <a:r>
              <a:rPr lang="en-US" altLang="en-US" sz="3600" dirty="0">
                <a:latin typeface="Arial" panose="020B0604020202020204" pitchFamily="34" charset="0"/>
                <a:ea typeface="ＭＳ Ｐゴシック" panose="020B0600070205080204" pitchFamily="34" charset="-128"/>
              </a:rPr>
              <a:t>Two primary goals of the framers:</a:t>
            </a:r>
          </a:p>
          <a:p>
            <a:pPr marL="365760" indent="-365760" eaLnBrk="1" hangingPunct="1">
              <a:lnSpc>
                <a:spcPct val="110000"/>
              </a:lnSpc>
              <a:spcBef>
                <a:spcPts val="0"/>
              </a:spcBef>
              <a:spcAft>
                <a:spcPts val="600"/>
              </a:spcAft>
              <a:buSzPct val="85000"/>
              <a:buFont typeface="Tw Cen MT" panose="020B0602020104020603" pitchFamily="34" charset="77"/>
              <a:buAutoNum type="arabicPeriod"/>
            </a:pPr>
            <a:r>
              <a:rPr lang="en-US" altLang="en-US" sz="3200" dirty="0">
                <a:solidFill>
                  <a:srgbClr val="000064"/>
                </a:solidFill>
                <a:latin typeface="Arial" panose="020B0604020202020204" pitchFamily="34" charset="0"/>
                <a:ea typeface="ＭＳ Ｐゴシック" panose="020B0600070205080204" pitchFamily="34" charset="-128"/>
              </a:rPr>
              <a:t> Strip blacks (and poor whites) of all political power.</a:t>
            </a:r>
          </a:p>
          <a:p>
            <a:pPr marL="365760" indent="-365760" eaLnBrk="1" hangingPunct="1">
              <a:lnSpc>
                <a:spcPct val="110000"/>
              </a:lnSpc>
              <a:spcBef>
                <a:spcPts val="0"/>
              </a:spcBef>
              <a:spcAft>
                <a:spcPts val="600"/>
              </a:spcAft>
              <a:buSzPct val="85000"/>
              <a:buFont typeface="Tw Cen MT" panose="020B0602020104020603" pitchFamily="34" charset="77"/>
              <a:buAutoNum type="arabicPeriod"/>
            </a:pPr>
            <a:endParaRPr lang="en-US" altLang="en-US" dirty="0">
              <a:latin typeface="Arial" panose="020B0604020202020204" pitchFamily="34" charset="0"/>
              <a:ea typeface="ＭＳ Ｐゴシック" panose="020B0600070205080204" pitchFamily="34" charset="-128"/>
            </a:endParaRPr>
          </a:p>
          <a:p>
            <a:pPr marL="365760" indent="-365760" eaLnBrk="1" hangingPunct="1">
              <a:lnSpc>
                <a:spcPct val="110000"/>
              </a:lnSpc>
              <a:spcBef>
                <a:spcPts val="0"/>
              </a:spcBef>
              <a:spcAft>
                <a:spcPts val="600"/>
              </a:spcAft>
              <a:buSzPct val="85000"/>
              <a:buFont typeface="Tw Cen MT" panose="020B0602020104020603" pitchFamily="34" charset="77"/>
              <a:buAutoNum type="arabicPeriod"/>
            </a:pPr>
            <a:r>
              <a:rPr lang="en-US" altLang="en-US" sz="3200" dirty="0">
                <a:solidFill>
                  <a:srgbClr val="000064"/>
                </a:solidFill>
                <a:latin typeface="Arial" panose="020B0604020202020204" pitchFamily="34" charset="0"/>
                <a:ea typeface="ＭＳ Ｐゴシック" panose="020B0600070205080204" pitchFamily="34" charset="-128"/>
              </a:rPr>
              <a:t> Limit the power of government.</a:t>
            </a:r>
          </a:p>
          <a:p>
            <a:pPr marL="822960" lvl="4" indent="-365760">
              <a:lnSpc>
                <a:spcPct val="110000"/>
              </a:lnSpc>
              <a:spcBef>
                <a:spcPts val="0"/>
              </a:spcBef>
              <a:spcAft>
                <a:spcPts val="600"/>
              </a:spcAft>
              <a:buSzPct val="65000"/>
              <a:buFont typeface="Wingdings" pitchFamily="2" charset="2"/>
              <a:buChar char="q"/>
            </a:pPr>
            <a:r>
              <a:rPr lang="en-US" altLang="en-US" sz="2600" dirty="0">
                <a:solidFill>
                  <a:srgbClr val="C00000"/>
                </a:solidFill>
                <a:latin typeface="Arial" panose="020B0604020202020204" pitchFamily="34" charset="0"/>
                <a:ea typeface="ＭＳ Ｐゴシック" panose="020B0600070205080204" pitchFamily="34" charset="-128"/>
              </a:rPr>
              <a:t>To preserve the economic and political power of property owners by:</a:t>
            </a:r>
          </a:p>
          <a:p>
            <a:pPr marL="1280160" lvl="7" indent="-365760">
              <a:lnSpc>
                <a:spcPct val="110000"/>
              </a:lnSpc>
              <a:spcBef>
                <a:spcPts val="0"/>
              </a:spcBef>
              <a:spcAft>
                <a:spcPts val="600"/>
              </a:spcAft>
              <a:buSzPct val="65000"/>
              <a:buFont typeface="Wingdings" pitchFamily="2" charset="2"/>
              <a:buChar char="ü"/>
            </a:pPr>
            <a:r>
              <a:rPr lang="en-US" altLang="en-US" sz="240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Protected vested interests by placing legislative acts in the Constitution (strangled government). </a:t>
            </a:r>
          </a:p>
          <a:p>
            <a:pPr marL="1280160" lvl="7" indent="-365760">
              <a:lnSpc>
                <a:spcPct val="110000"/>
              </a:lnSpc>
              <a:spcBef>
                <a:spcPts val="0"/>
              </a:spcBef>
              <a:spcAft>
                <a:spcPts val="600"/>
              </a:spcAft>
              <a:buSzPct val="65000"/>
              <a:buFont typeface="Wingdings" pitchFamily="2" charset="2"/>
              <a:buChar char="ü"/>
            </a:pPr>
            <a:r>
              <a:rPr lang="en-US" altLang="en-US" sz="2200" dirty="0">
                <a:latin typeface="Arial" panose="020B0604020202020204" pitchFamily="34" charset="0"/>
                <a:ea typeface="ＭＳ Ｐゴシック" panose="020B0600070205080204" pitchFamily="34" charset="-128"/>
              </a:rPr>
              <a:t>Preserving low taxes on property</a:t>
            </a:r>
          </a:p>
          <a:p>
            <a:pPr marL="1280160" lvl="7" indent="-365760">
              <a:lnSpc>
                <a:spcPct val="110000"/>
              </a:lnSpc>
              <a:spcBef>
                <a:spcPts val="0"/>
              </a:spcBef>
              <a:spcAft>
                <a:spcPts val="600"/>
              </a:spcAft>
              <a:buSzPct val="65000"/>
              <a:buFont typeface="Wingdings" pitchFamily="2" charset="2"/>
              <a:buChar char="ü"/>
            </a:pPr>
            <a:r>
              <a:rPr lang="en-US" altLang="en-US" sz="2200" dirty="0">
                <a:latin typeface="Arial" panose="020B0604020202020204" pitchFamily="34" charset="0"/>
                <a:ea typeface="ＭＳ Ｐゴシック" panose="020B0600070205080204" pitchFamily="34" charset="-128"/>
              </a:rPr>
              <a:t>Limiting government regulation of business</a:t>
            </a:r>
          </a:p>
          <a:p>
            <a:pPr marL="1280160" lvl="7" indent="-365760">
              <a:lnSpc>
                <a:spcPct val="110000"/>
              </a:lnSpc>
              <a:spcBef>
                <a:spcPts val="0"/>
              </a:spcBef>
              <a:spcAft>
                <a:spcPts val="600"/>
              </a:spcAft>
              <a:buSzPct val="65000"/>
              <a:buFont typeface="Wingdings" pitchFamily="2" charset="2"/>
              <a:buChar char="ü"/>
            </a:pPr>
            <a:r>
              <a:rPr lang="en-US" altLang="en-US" sz="2200" dirty="0">
                <a:latin typeface="Arial" panose="020B0604020202020204" pitchFamily="34" charset="0"/>
                <a:ea typeface="ＭＳ Ｐゴシック" panose="020B0600070205080204" pitchFamily="34" charset="-128"/>
              </a:rPr>
              <a:t>Concentrating political power in Montgomery </a:t>
            </a:r>
          </a:p>
          <a:p>
            <a:pPr marL="1280160" lvl="7" indent="-365760">
              <a:lnSpc>
                <a:spcPct val="110000"/>
              </a:lnSpc>
              <a:spcBef>
                <a:spcPts val="0"/>
              </a:spcBef>
              <a:spcAft>
                <a:spcPts val="600"/>
              </a:spcAft>
              <a:buSzPct val="65000"/>
              <a:buNone/>
            </a:pPr>
            <a:r>
              <a:rPr lang="en-US" altLang="en-US" sz="2200" dirty="0">
                <a:latin typeface="Arial" panose="020B0604020202020204" pitchFamily="34" charset="0"/>
                <a:ea typeface="ＭＳ Ｐゴシック" panose="020B0600070205080204" pitchFamily="34" charset="-128"/>
              </a:rPr>
              <a:t>	(no home rule)</a:t>
            </a:r>
          </a:p>
          <a:p>
            <a:pPr eaLnBrk="1" hangingPunct="1"/>
            <a:endParaRPr lang="en-US" altLang="en-US" dirty="0">
              <a:latin typeface="Tahoma" panose="020B0604030504040204" pitchFamily="34" charset="0"/>
              <a:ea typeface="ＭＳ Ｐゴシック" panose="020B0600070205080204" pitchFamily="34" charset="-128"/>
            </a:endParaRPr>
          </a:p>
        </p:txBody>
      </p:sp>
      <p:sp>
        <p:nvSpPr>
          <p:cNvPr id="5" name="Rectangle 2">
            <a:extLst>
              <a:ext uri="{FF2B5EF4-FFF2-40B4-BE49-F238E27FC236}">
                <a16:creationId xmlns:a16="http://schemas.microsoft.com/office/drawing/2014/main" xmlns="" id="{FE320091-6C8C-9646-8977-36D0C8443B98}"/>
              </a:ext>
            </a:extLst>
          </p:cNvPr>
          <p:cNvSpPr txBox="1">
            <a:spLocks noChangeArrowheads="1"/>
          </p:cNvSpPr>
          <p:nvPr/>
        </p:nvSpPr>
        <p:spPr>
          <a:xfrm>
            <a:off x="0" y="0"/>
            <a:ext cx="12192000" cy="1340796"/>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charset="0"/>
                <a:ea typeface="Copperplate Light" charset="0"/>
                <a:cs typeface="Copperplate Light" charset="0"/>
              </a:rPr>
              <a:t>	</a:t>
            </a:r>
            <a:r>
              <a:rPr lang="en-US" sz="2800" dirty="0">
                <a:solidFill>
                  <a:schemeClr val="bg1"/>
                </a:solidFill>
                <a:latin typeface="Copperplate Light" charset="0"/>
                <a:ea typeface="Copperplate Light" charset="0"/>
                <a:cs typeface="Copperplate Light" charset="0"/>
              </a:rPr>
              <a:t>The 1901 Constitution</a:t>
            </a:r>
          </a:p>
        </p:txBody>
      </p:sp>
      <p:sp>
        <p:nvSpPr>
          <p:cNvPr id="8" name="Slide Number Placeholder 2">
            <a:extLst>
              <a:ext uri="{FF2B5EF4-FFF2-40B4-BE49-F238E27FC236}">
                <a16:creationId xmlns:a16="http://schemas.microsoft.com/office/drawing/2014/main" xmlns="" id="{5E45F71A-24AD-8046-AE43-1B069D5A315C}"/>
              </a:ext>
            </a:extLst>
          </p:cNvPr>
          <p:cNvSpPr txBox="1">
            <a:spLocks/>
          </p:cNvSpPr>
          <p:nvPr/>
        </p:nvSpPr>
        <p:spPr>
          <a:xfrm>
            <a:off x="8610600" y="6356350"/>
            <a:ext cx="32376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36096F-F4FD-9242-9ECB-BAF7D771A791}" type="slidenum">
              <a:rPr lang="en-US" smtClean="0"/>
              <a:pPr/>
              <a:t>27</a:t>
            </a:fld>
            <a:endParaRPr lang="en-US" dirty="0"/>
          </a:p>
        </p:txBody>
      </p:sp>
    </p:spTree>
    <p:extLst>
      <p:ext uri="{BB962C8B-B14F-4D97-AF65-F5344CB8AC3E}">
        <p14:creationId xmlns:p14="http://schemas.microsoft.com/office/powerpoint/2010/main" val="223871270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xmlns="" id="{D47F238B-105A-AB4D-A2BB-01B05450A2B7}"/>
              </a:ext>
            </a:extLst>
          </p:cNvPr>
          <p:cNvSpPr>
            <a:spLocks noGrp="1"/>
          </p:cNvSpPr>
          <p:nvPr>
            <p:ph type="title"/>
          </p:nvPr>
        </p:nvSpPr>
        <p:spPr>
          <a:xfrm>
            <a:off x="2136775" y="228600"/>
            <a:ext cx="8153400" cy="1371600"/>
          </a:xfrm>
        </p:spPr>
        <p:txBody>
          <a:bodyPr/>
          <a:lstStyle/>
          <a:p>
            <a:pPr eaLnBrk="1" hangingPunct="1"/>
            <a:endParaRPr lang="en-US" altLang="en-US" sz="2800" dirty="0">
              <a:solidFill>
                <a:srgbClr val="CC0000"/>
              </a:solidFill>
              <a:latin typeface="Copperplate Light" panose="02000604030000020004" pitchFamily="2" charset="77"/>
              <a:ea typeface="ＭＳ Ｐゴシック" panose="020B0600070205080204" pitchFamily="34" charset="-128"/>
            </a:endParaRPr>
          </a:p>
        </p:txBody>
      </p:sp>
      <p:sp>
        <p:nvSpPr>
          <p:cNvPr id="28675" name="Rectangle 3">
            <a:extLst>
              <a:ext uri="{FF2B5EF4-FFF2-40B4-BE49-F238E27FC236}">
                <a16:creationId xmlns:a16="http://schemas.microsoft.com/office/drawing/2014/main" xmlns="" id="{37C18337-B5C2-C14F-8FCD-823D7633202E}"/>
              </a:ext>
            </a:extLst>
          </p:cNvPr>
          <p:cNvSpPr>
            <a:spLocks noGrp="1"/>
          </p:cNvSpPr>
          <p:nvPr>
            <p:ph sz="quarter" idx="1"/>
          </p:nvPr>
        </p:nvSpPr>
        <p:spPr>
          <a:xfrm>
            <a:off x="1010653" y="1366345"/>
            <a:ext cx="10154651" cy="5249409"/>
          </a:xfrm>
        </p:spPr>
        <p:txBody>
          <a:bodyPr>
            <a:normAutofit fontScale="92500" lnSpcReduction="20000"/>
          </a:bodyPr>
          <a:lstStyle/>
          <a:p>
            <a:pPr marL="365760" indent="-411480" algn="ctr" eaLnBrk="1" hangingPunct="1">
              <a:lnSpc>
                <a:spcPct val="120000"/>
              </a:lnSpc>
              <a:spcBef>
                <a:spcPts val="0"/>
              </a:spcBef>
              <a:spcAft>
                <a:spcPts val="600"/>
              </a:spcAft>
              <a:buFont typeface="Wingdings" pitchFamily="2" charset="2"/>
              <a:buNone/>
            </a:pPr>
            <a:r>
              <a:rPr lang="en-US" altLang="en-US" dirty="0">
                <a:latin typeface="Baskerville Old Face" panose="02020602080505020303" pitchFamily="18" charset="77"/>
                <a:ea typeface="ＭＳ Ｐゴシック" panose="020B0600070205080204" pitchFamily="34" charset="-128"/>
              </a:rPr>
              <a:t>	</a:t>
            </a:r>
            <a:r>
              <a:rPr lang="ja-JP" altLang="en-US" sz="4200">
                <a:solidFill>
                  <a:srgbClr val="00009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4200"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But if we would have white supremacy, </a:t>
            </a:r>
          </a:p>
          <a:p>
            <a:pPr marL="365760" indent="-411480" algn="ctr" eaLnBrk="1" hangingPunct="1">
              <a:lnSpc>
                <a:spcPct val="120000"/>
              </a:lnSpc>
              <a:spcBef>
                <a:spcPts val="0"/>
              </a:spcBef>
              <a:spcAft>
                <a:spcPts val="600"/>
              </a:spcAft>
              <a:buFont typeface="Wingdings" pitchFamily="2" charset="2"/>
              <a:buNone/>
            </a:pPr>
            <a:r>
              <a:rPr lang="en-US" altLang="ja-JP" sz="4200"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we must establish it by law.</a:t>
            </a:r>
            <a:r>
              <a:rPr lang="ja-JP" altLang="en-US" sz="4200">
                <a:solidFill>
                  <a:srgbClr val="000090"/>
                </a:solidFill>
                <a:latin typeface="Arial" panose="020B0604020202020204" pitchFamily="34" charset="0"/>
                <a:ea typeface="ＭＳ Ｐゴシック" panose="020B0600070205080204" pitchFamily="34" charset="-128"/>
                <a:cs typeface="Arial" panose="020B0604020202020204" pitchFamily="34" charset="0"/>
              </a:rPr>
              <a:t>”</a:t>
            </a:r>
            <a:endParaRPr lang="en-US" altLang="ja-JP" sz="4200" dirty="0">
              <a:solidFill>
                <a:srgbClr val="000090"/>
              </a:solidFill>
              <a:latin typeface="Arial" panose="020B0604020202020204" pitchFamily="34" charset="0"/>
              <a:ea typeface="ＭＳ Ｐゴシック" panose="020B0600070205080204" pitchFamily="34" charset="-128"/>
              <a:cs typeface="Arial" panose="020B0604020202020204" pitchFamily="34" charset="0"/>
            </a:endParaRPr>
          </a:p>
          <a:p>
            <a:pPr marL="365760" indent="-411480" eaLnBrk="1" hangingPunct="1">
              <a:lnSpc>
                <a:spcPct val="120000"/>
              </a:lnSpc>
              <a:spcBef>
                <a:spcPts val="0"/>
              </a:spcBef>
              <a:spcAft>
                <a:spcPts val="600"/>
              </a:spcAft>
              <a:buFont typeface="Wingdings" pitchFamily="2" charset="2"/>
              <a:buNone/>
            </a:pPr>
            <a:r>
              <a:rPr lang="en-US" altLang="en-US" dirty="0">
                <a:solidFill>
                  <a:srgbClr val="CC0000"/>
                </a:solidFill>
                <a:latin typeface="Arial" panose="020B0604020202020204" pitchFamily="34" charset="0"/>
                <a:ea typeface="ＭＳ Ｐゴシック" panose="020B0600070205080204" pitchFamily="34" charset="-128"/>
              </a:rPr>
              <a:t>			</a:t>
            </a:r>
            <a:r>
              <a:rPr lang="en-US" altLang="en-US" sz="2000" dirty="0">
                <a:latin typeface="Arial" panose="020B0604020202020204" pitchFamily="34" charset="0"/>
                <a:ea typeface="ＭＳ Ｐゴシック" panose="020B0600070205080204" pitchFamily="34" charset="-128"/>
              </a:rPr>
              <a:t>- John Knox, President of 1901 Alabama Constitution Convention</a:t>
            </a:r>
          </a:p>
          <a:p>
            <a:pPr marL="365760" indent="-411480" eaLnBrk="1" hangingPunct="1">
              <a:lnSpc>
                <a:spcPct val="120000"/>
              </a:lnSpc>
              <a:spcBef>
                <a:spcPts val="0"/>
              </a:spcBef>
              <a:spcAft>
                <a:spcPts val="600"/>
              </a:spcAft>
              <a:buFont typeface="Wingdings" pitchFamily="2" charset="2"/>
              <a:buNone/>
            </a:pPr>
            <a:endParaRPr lang="en-US" altLang="en-US" sz="2000" dirty="0">
              <a:latin typeface="Arial" panose="020B0604020202020204" pitchFamily="34" charset="0"/>
              <a:ea typeface="ＭＳ Ｐゴシック" panose="020B0600070205080204" pitchFamily="34" charset="-128"/>
            </a:endParaRPr>
          </a:p>
          <a:p>
            <a:pPr marL="365760" indent="-411480" eaLnBrk="1" hangingPunct="1">
              <a:lnSpc>
                <a:spcPct val="120000"/>
              </a:lnSpc>
              <a:spcBef>
                <a:spcPts val="0"/>
              </a:spcBef>
              <a:spcAft>
                <a:spcPts val="600"/>
              </a:spcAft>
              <a:buFont typeface="Wingdings" pitchFamily="2" charset="2"/>
              <a:buNone/>
            </a:pPr>
            <a:r>
              <a:rPr lang="en-US" altLang="en-US" b="1" dirty="0">
                <a:solidFill>
                  <a:srgbClr val="000090"/>
                </a:solidFill>
                <a:latin typeface="Arial" panose="020B0604020202020204" pitchFamily="34" charset="0"/>
                <a:ea typeface="ＭＳ Ｐゴシック" panose="020B0600070205080204" pitchFamily="34" charset="-128"/>
              </a:rPr>
              <a:t>   </a:t>
            </a:r>
          </a:p>
          <a:p>
            <a:pPr marL="365760" indent="-411480" eaLnBrk="1" hangingPunct="1">
              <a:lnSpc>
                <a:spcPct val="120000"/>
              </a:lnSpc>
              <a:spcBef>
                <a:spcPts val="0"/>
              </a:spcBef>
              <a:spcAft>
                <a:spcPts val="1200"/>
              </a:spcAft>
              <a:buFont typeface="Wingdings" pitchFamily="2" charset="2"/>
              <a:buNone/>
            </a:pPr>
            <a:r>
              <a:rPr lang="en-US" altLang="en-US" sz="3500" b="1" dirty="0">
                <a:solidFill>
                  <a:srgbClr val="000090"/>
                </a:solidFill>
                <a:latin typeface="Arial" panose="020B0604020202020204" pitchFamily="34" charset="0"/>
                <a:ea typeface="ＭＳ Ｐゴシック" panose="020B0600070205080204" pitchFamily="34" charset="-128"/>
              </a:rPr>
              <a:t>	Constitution of 1901</a:t>
            </a:r>
          </a:p>
          <a:p>
            <a:pPr marL="822960" lvl="3" indent="-411480">
              <a:lnSpc>
                <a:spcPct val="120000"/>
              </a:lnSpc>
              <a:spcBef>
                <a:spcPts val="0"/>
              </a:spcBef>
              <a:spcAft>
                <a:spcPts val="600"/>
              </a:spcAft>
              <a:buClr>
                <a:srgbClr val="000064"/>
              </a:buClr>
              <a:buSzPct val="65000"/>
              <a:buFont typeface="Wingdings" pitchFamily="2" charset="2"/>
              <a:buChar char="q"/>
            </a:pPr>
            <a:r>
              <a:rPr lang="en-US" altLang="en-US" sz="2800" dirty="0">
                <a:latin typeface="Arial" panose="020B0604020202020204" pitchFamily="34" charset="0"/>
                <a:ea typeface="ＭＳ Ｐゴシック" panose="020B0600070205080204" pitchFamily="34" charset="-128"/>
              </a:rPr>
              <a:t>WHITE SUPREMACY</a:t>
            </a:r>
          </a:p>
          <a:p>
            <a:pPr marL="822960" lvl="3" indent="-411480">
              <a:lnSpc>
                <a:spcPct val="120000"/>
              </a:lnSpc>
              <a:spcBef>
                <a:spcPts val="0"/>
              </a:spcBef>
              <a:spcAft>
                <a:spcPts val="600"/>
              </a:spcAft>
              <a:buClr>
                <a:srgbClr val="000064"/>
              </a:buClr>
              <a:buSzPct val="65000"/>
              <a:buFont typeface="Wingdings" pitchFamily="2" charset="2"/>
              <a:buChar char="q"/>
            </a:pPr>
            <a:r>
              <a:rPr lang="en-US" altLang="en-US" sz="2800" dirty="0">
                <a:latin typeface="Arial" panose="020B0604020202020204" pitchFamily="34" charset="0"/>
                <a:ea typeface="ＭＳ Ｐゴシック" panose="020B0600070205080204" pitchFamily="34" charset="-128"/>
              </a:rPr>
              <a:t>Low taxes and limited government</a:t>
            </a:r>
          </a:p>
          <a:p>
            <a:pPr marL="822960" lvl="3" indent="-411480">
              <a:lnSpc>
                <a:spcPct val="120000"/>
              </a:lnSpc>
              <a:spcBef>
                <a:spcPts val="0"/>
              </a:spcBef>
              <a:spcAft>
                <a:spcPts val="600"/>
              </a:spcAft>
              <a:buClr>
                <a:srgbClr val="000064"/>
              </a:buClr>
              <a:buSzPct val="65000"/>
              <a:buFont typeface="Wingdings" pitchFamily="2" charset="2"/>
              <a:buChar char="q"/>
            </a:pPr>
            <a:r>
              <a:rPr lang="en-US" altLang="en-US" sz="2800" dirty="0">
                <a:latin typeface="Arial" panose="020B0604020202020204" pitchFamily="34" charset="0"/>
                <a:ea typeface="ＭＳ Ｐゴシック" panose="020B0600070205080204" pitchFamily="34" charset="-128"/>
              </a:rPr>
              <a:t>Centralized decision making in Montgomery</a:t>
            </a:r>
          </a:p>
          <a:p>
            <a:pPr marL="822960" lvl="3" indent="-411480">
              <a:lnSpc>
                <a:spcPct val="120000"/>
              </a:lnSpc>
              <a:spcBef>
                <a:spcPts val="0"/>
              </a:spcBef>
              <a:spcAft>
                <a:spcPts val="600"/>
              </a:spcAft>
              <a:buClr>
                <a:srgbClr val="000064"/>
              </a:buClr>
              <a:buSzPct val="65000"/>
              <a:buFont typeface="Wingdings" pitchFamily="2" charset="2"/>
              <a:buChar char="q"/>
            </a:pPr>
            <a:r>
              <a:rPr lang="en-US" altLang="en-US" sz="2800" dirty="0">
                <a:latin typeface="Arial" panose="020B0604020202020204" pitchFamily="34" charset="0"/>
                <a:ea typeface="ＭＳ Ｐゴシック" panose="020B0600070205080204" pitchFamily="34" charset="-128"/>
              </a:rPr>
              <a:t>Over 900 amendments</a:t>
            </a:r>
          </a:p>
        </p:txBody>
      </p:sp>
      <p:cxnSp>
        <p:nvCxnSpPr>
          <p:cNvPr id="5" name="Straight Connector 4">
            <a:extLst>
              <a:ext uri="{FF2B5EF4-FFF2-40B4-BE49-F238E27FC236}">
                <a16:creationId xmlns:a16="http://schemas.microsoft.com/office/drawing/2014/main" xmlns="" id="{2070FE3C-B84D-1445-820D-C3838178C2B0}"/>
              </a:ext>
            </a:extLst>
          </p:cNvPr>
          <p:cNvCxnSpPr>
            <a:cxnSpLocks noChangeShapeType="1"/>
          </p:cNvCxnSpPr>
          <p:nvPr/>
        </p:nvCxnSpPr>
        <p:spPr bwMode="auto">
          <a:xfrm>
            <a:off x="2212975" y="3774478"/>
            <a:ext cx="8077200" cy="0"/>
          </a:xfrm>
          <a:prstGeom prst="line">
            <a:avLst/>
          </a:prstGeom>
          <a:noFill/>
          <a:ln w="19050">
            <a:solidFill>
              <a:schemeClr val="accent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28677" name="Slide Number Placeholder 1">
            <a:extLst>
              <a:ext uri="{FF2B5EF4-FFF2-40B4-BE49-F238E27FC236}">
                <a16:creationId xmlns:a16="http://schemas.microsoft.com/office/drawing/2014/main" xmlns="" id="{5D2C1AD9-2188-8542-AB09-150417FD2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fld id="{8D4D5CC9-8179-2047-958C-73B448EEDB7F}" type="slidenum">
              <a:rPr lang="en-US" altLang="en-US" sz="1200">
                <a:solidFill>
                  <a:srgbClr val="FFFFFF"/>
                </a:solidFill>
              </a:rPr>
              <a:pPr>
                <a:lnSpc>
                  <a:spcPct val="80000"/>
                </a:lnSpc>
              </a:pPr>
              <a:t>28</a:t>
            </a:fld>
            <a:endParaRPr lang="en-US" altLang="en-US" sz="1200" dirty="0">
              <a:solidFill>
                <a:srgbClr val="FFFFFF"/>
              </a:solidFill>
            </a:endParaRPr>
          </a:p>
        </p:txBody>
      </p:sp>
      <p:sp>
        <p:nvSpPr>
          <p:cNvPr id="7" name="Rectangle 2">
            <a:extLst>
              <a:ext uri="{FF2B5EF4-FFF2-40B4-BE49-F238E27FC236}">
                <a16:creationId xmlns:a16="http://schemas.microsoft.com/office/drawing/2014/main" xmlns="" id="{AE724321-443C-E04B-8479-E38E673C020B}"/>
              </a:ext>
            </a:extLst>
          </p:cNvPr>
          <p:cNvSpPr txBox="1">
            <a:spLocks noChangeArrowheads="1"/>
          </p:cNvSpPr>
          <p:nvPr/>
        </p:nvSpPr>
        <p:spPr>
          <a:xfrm>
            <a:off x="0" y="0"/>
            <a:ext cx="12192000" cy="1030014"/>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charset="0"/>
                <a:ea typeface="Copperplate Light" charset="0"/>
                <a:cs typeface="Copperplate Light" charset="0"/>
              </a:rPr>
              <a:t>	</a:t>
            </a:r>
            <a:r>
              <a:rPr lang="en-US" sz="2800" dirty="0">
                <a:solidFill>
                  <a:schemeClr val="bg1"/>
                </a:solidFill>
                <a:latin typeface="Copperplate Light" charset="0"/>
                <a:ea typeface="Copperplate Light" charset="0"/>
                <a:cs typeface="Copperplate Light" charset="0"/>
              </a:rPr>
              <a:t>Legacy: Racial Division</a:t>
            </a:r>
          </a:p>
        </p:txBody>
      </p:sp>
      <p:sp>
        <p:nvSpPr>
          <p:cNvPr id="8" name="Slide Number Placeholder 2">
            <a:extLst>
              <a:ext uri="{FF2B5EF4-FFF2-40B4-BE49-F238E27FC236}">
                <a16:creationId xmlns:a16="http://schemas.microsoft.com/office/drawing/2014/main" xmlns="" id="{D36101D3-6984-EE45-A78B-0850296710CE}"/>
              </a:ext>
            </a:extLst>
          </p:cNvPr>
          <p:cNvSpPr txBox="1">
            <a:spLocks/>
          </p:cNvSpPr>
          <p:nvPr/>
        </p:nvSpPr>
        <p:spPr>
          <a:xfrm>
            <a:off x="8610600" y="6356350"/>
            <a:ext cx="32376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36096F-F4FD-9242-9ECB-BAF7D771A791}" type="slidenum">
              <a:rPr lang="en-US" smtClean="0"/>
              <a:pPr/>
              <a:t>28</a:t>
            </a:fld>
            <a:endParaRPr lang="en-US" dirty="0"/>
          </a:p>
        </p:txBody>
      </p:sp>
      <p:pic>
        <p:nvPicPr>
          <p:cNvPr id="9" name="Picture 5" descr="1901 AL Constitution and Cotton.psd">
            <a:extLst>
              <a:ext uri="{FF2B5EF4-FFF2-40B4-BE49-F238E27FC236}">
                <a16:creationId xmlns:a16="http://schemas.microsoft.com/office/drawing/2014/main" xmlns="" id="{FF8A842F-4C9E-8844-8CB0-79678D4113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3002" y="4490039"/>
            <a:ext cx="2172100" cy="15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2383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1B730A90-18E2-E240-83E4-309259EAB81B}"/>
              </a:ext>
            </a:extLst>
          </p:cNvPr>
          <p:cNvSpPr>
            <a:spLocks noGrp="1"/>
          </p:cNvSpPr>
          <p:nvPr>
            <p:ph type="title"/>
          </p:nvPr>
        </p:nvSpPr>
        <p:spPr>
          <a:xfrm>
            <a:off x="2209800" y="1828800"/>
            <a:ext cx="8153400" cy="1828800"/>
          </a:xfrm>
        </p:spPr>
        <p:txBody>
          <a:bodyPr/>
          <a:lstStyle/>
          <a:p>
            <a:pPr eaLnBrk="1" hangingPunct="1"/>
            <a:endParaRPr lang="en-US" altLang="en-US" sz="2400" dirty="0">
              <a:solidFill>
                <a:srgbClr val="CC0000"/>
              </a:solidFill>
              <a:latin typeface="Copperplate Light" panose="02000604030000020004" pitchFamily="2" charset="77"/>
              <a:ea typeface="ＭＳ Ｐゴシック" panose="020B0600070205080204" pitchFamily="34" charset="-128"/>
            </a:endParaRPr>
          </a:p>
        </p:txBody>
      </p:sp>
      <p:sp>
        <p:nvSpPr>
          <p:cNvPr id="36899" name="Slide Number Placeholder 1">
            <a:extLst>
              <a:ext uri="{FF2B5EF4-FFF2-40B4-BE49-F238E27FC236}">
                <a16:creationId xmlns:a16="http://schemas.microsoft.com/office/drawing/2014/main" xmlns="" id="{0F8918BD-A6F5-0B4A-9FC5-0EE6B55BAB3C}"/>
              </a:ext>
            </a:extLst>
          </p:cNvPr>
          <p:cNvSpPr>
            <a:spLocks noGrp="1"/>
          </p:cNvSpPr>
          <p:nvPr>
            <p:ph type="sldNum" sz="quarter" idx="12"/>
          </p:nvPr>
        </p:nvSpPr>
        <p:spPr bwMode="auto">
          <a:xfrm>
            <a:off x="10178715" y="6245225"/>
            <a:ext cx="3031958"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1200" dirty="0">
                <a:solidFill>
                  <a:srgbClr val="FFFFFF"/>
                </a:solidFill>
              </a:rPr>
              <a:t>	</a:t>
            </a:r>
            <a:fld id="{F63B96F0-1126-CF40-A1B9-A77781702952}" type="slidenum">
              <a:rPr lang="en-US" altLang="en-US" sz="1200" smtClean="0">
                <a:solidFill>
                  <a:srgbClr val="FFFFFF"/>
                </a:solidFill>
              </a:rPr>
              <a:pPr>
                <a:lnSpc>
                  <a:spcPct val="80000"/>
                </a:lnSpc>
              </a:pPr>
              <a:t>29</a:t>
            </a:fld>
            <a:fld id="{BF33A007-EB8E-9448-B4EF-7C97D397F8AA}" type="slidenum">
              <a:rPr lang="en-US" altLang="en-US" sz="1200" smtClean="0">
                <a:solidFill>
                  <a:srgbClr val="FFFFFF"/>
                </a:solidFill>
              </a:rPr>
              <a:pPr>
                <a:lnSpc>
                  <a:spcPct val="80000"/>
                </a:lnSpc>
              </a:pPr>
              <a:t>29</a:t>
            </a:fld>
            <a:endParaRPr lang="en-US" altLang="en-US" sz="1200" dirty="0">
              <a:solidFill>
                <a:srgbClr val="FFFFFF"/>
              </a:solidFill>
            </a:endParaRPr>
          </a:p>
        </p:txBody>
      </p:sp>
      <p:sp>
        <p:nvSpPr>
          <p:cNvPr id="7" name="Rectangle 2">
            <a:extLst>
              <a:ext uri="{FF2B5EF4-FFF2-40B4-BE49-F238E27FC236}">
                <a16:creationId xmlns:a16="http://schemas.microsoft.com/office/drawing/2014/main" xmlns="" id="{98D409AD-3E5C-A748-A48E-07527BA6C560}"/>
              </a:ext>
            </a:extLst>
          </p:cNvPr>
          <p:cNvSpPr txBox="1">
            <a:spLocks noChangeArrowheads="1"/>
          </p:cNvSpPr>
          <p:nvPr/>
        </p:nvSpPr>
        <p:spPr>
          <a:xfrm>
            <a:off x="0" y="0"/>
            <a:ext cx="12192000" cy="1340796"/>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Copperplate Light" charset="0"/>
                <a:ea typeface="Copperplate Light" charset="0"/>
                <a:cs typeface="Copperplate Light" charset="0"/>
              </a:rPr>
              <a:t>	</a:t>
            </a:r>
            <a:r>
              <a:rPr lang="en-US" sz="2800" dirty="0">
                <a:solidFill>
                  <a:schemeClr val="bg1"/>
                </a:solidFill>
                <a:latin typeface="Copperplate Light" panose="02000604030000020004" pitchFamily="2" charset="77"/>
                <a:ea typeface="ＭＳ Ｐゴシック" panose="020B0600070205080204" pitchFamily="34" charset="-128"/>
                <a:cs typeface="Copperplate Light" charset="0"/>
              </a:rPr>
              <a:t>Legacy: Roadblocks</a:t>
            </a:r>
            <a:endParaRPr lang="en-US" sz="2800" dirty="0">
              <a:solidFill>
                <a:schemeClr val="bg1"/>
              </a:solidFill>
              <a:latin typeface="Copperplate Light" charset="0"/>
              <a:ea typeface="Copperplate Light" charset="0"/>
              <a:cs typeface="Copperplate Light" charset="0"/>
            </a:endParaRPr>
          </a:p>
        </p:txBody>
      </p:sp>
      <p:sp>
        <p:nvSpPr>
          <p:cNvPr id="4" name="Content Placeholder 3">
            <a:extLst>
              <a:ext uri="{FF2B5EF4-FFF2-40B4-BE49-F238E27FC236}">
                <a16:creationId xmlns:a16="http://schemas.microsoft.com/office/drawing/2014/main" xmlns="" id="{73E9BC42-1F93-B942-AFA5-A7088714BB24}"/>
              </a:ext>
            </a:extLst>
          </p:cNvPr>
          <p:cNvSpPr>
            <a:spLocks noGrp="1"/>
          </p:cNvSpPr>
          <p:nvPr>
            <p:ph idx="1"/>
          </p:nvPr>
        </p:nvSpPr>
        <p:spPr>
          <a:xfrm>
            <a:off x="858252" y="1658937"/>
            <a:ext cx="10766189" cy="4697413"/>
          </a:xfrm>
        </p:spPr>
        <p:txBody>
          <a:bodyPr>
            <a:normAutofit fontScale="92500" lnSpcReduction="20000"/>
          </a:bodyPr>
          <a:lstStyle/>
          <a:p>
            <a:pPr marL="365760" indent="-365760">
              <a:lnSpc>
                <a:spcPct val="110000"/>
              </a:lnSpc>
              <a:spcBef>
                <a:spcPts val="0"/>
              </a:spcBef>
              <a:spcAft>
                <a:spcPts val="600"/>
              </a:spcAft>
              <a:buSzPct val="65000"/>
              <a:buNone/>
            </a:pPr>
            <a:r>
              <a:rPr lang="en-US" altLang="en-US" sz="3000" dirty="0">
                <a:solidFill>
                  <a:srgbClr val="000000"/>
                </a:solidFill>
                <a:latin typeface="Arial" panose="020B0604020202020204" pitchFamily="34" charset="0"/>
                <a:ea typeface="ＭＳ Ｐゴシック" panose="020B0600070205080204" pitchFamily="34" charset="-128"/>
              </a:rPr>
              <a:t>The Alabama Constitution is </a:t>
            </a:r>
            <a:r>
              <a:rPr lang="ja-JP" altLang="en-US" sz="3000">
                <a:solidFill>
                  <a:srgbClr val="000000"/>
                </a:solidFill>
                <a:latin typeface="Arial" panose="020B0604020202020204" pitchFamily="34" charset="0"/>
                <a:ea typeface="ＭＳ Ｐゴシック" panose="020B0600070205080204" pitchFamily="34" charset="-128"/>
              </a:rPr>
              <a:t>“</a:t>
            </a:r>
            <a:r>
              <a:rPr lang="en-US" altLang="ja-JP" sz="3000" dirty="0">
                <a:solidFill>
                  <a:srgbClr val="000000"/>
                </a:solidFill>
                <a:latin typeface="Arial" panose="020B0604020202020204" pitchFamily="34" charset="0"/>
                <a:ea typeface="ＭＳ Ｐゴシック" panose="020B0600070205080204" pitchFamily="34" charset="-128"/>
              </a:rPr>
              <a:t>strangled in specifics,</a:t>
            </a:r>
            <a:r>
              <a:rPr lang="ja-JP" altLang="en-US" sz="3000">
                <a:solidFill>
                  <a:srgbClr val="000000"/>
                </a:solidFill>
                <a:latin typeface="Arial" panose="020B0604020202020204" pitchFamily="34" charset="0"/>
                <a:ea typeface="ＭＳ Ｐゴシック" panose="020B0600070205080204" pitchFamily="34" charset="-128"/>
              </a:rPr>
              <a:t>”</a:t>
            </a:r>
            <a:r>
              <a:rPr lang="en-US" altLang="ja-JP" sz="3000" dirty="0">
                <a:solidFill>
                  <a:srgbClr val="000000"/>
                </a:solidFill>
                <a:latin typeface="Arial" panose="020B0604020202020204" pitchFamily="34" charset="0"/>
                <a:ea typeface="ＭＳ Ｐゴシック" panose="020B0600070205080204" pitchFamily="34" charset="-128"/>
              </a:rPr>
              <a:t> resulting in:</a:t>
            </a:r>
          </a:p>
          <a:p>
            <a:pPr marL="365760" indent="-365760">
              <a:lnSpc>
                <a:spcPct val="110000"/>
              </a:lnSpc>
              <a:spcBef>
                <a:spcPts val="0"/>
              </a:spcBef>
              <a:spcAft>
                <a:spcPts val="600"/>
              </a:spcAft>
              <a:buSzPct val="65000"/>
              <a:buNone/>
            </a:pPr>
            <a:endParaRPr lang="en-US" altLang="en-US" sz="3000" dirty="0">
              <a:solidFill>
                <a:srgbClr val="000000"/>
              </a:solidFill>
              <a:latin typeface="Arial" panose="020B0604020202020204" pitchFamily="34" charset="0"/>
              <a:ea typeface="ＭＳ Ｐゴシック" panose="020B0600070205080204" pitchFamily="34" charset="-128"/>
            </a:endParaRPr>
          </a:p>
          <a:p>
            <a:pPr marL="365760" lvl="1" indent="-365760">
              <a:lnSpc>
                <a:spcPct val="110000"/>
              </a:lnSpc>
              <a:spcBef>
                <a:spcPts val="0"/>
              </a:spcBef>
              <a:spcAft>
                <a:spcPts val="600"/>
              </a:spcAft>
              <a:buSzPct val="65000"/>
              <a:buFont typeface="Wingdings" pitchFamily="2" charset="2"/>
              <a:buChar char="q"/>
            </a:pPr>
            <a:r>
              <a:rPr lang="en-US" altLang="en-US" sz="3200" dirty="0">
                <a:solidFill>
                  <a:srgbClr val="000000"/>
                </a:solidFill>
                <a:latin typeface="Arial" panose="020B0604020202020204" pitchFamily="34" charset="0"/>
                <a:ea typeface="ＭＳ Ｐゴシック" panose="020B0600070205080204" pitchFamily="34" charset="-128"/>
              </a:rPr>
              <a:t> </a:t>
            </a:r>
            <a:r>
              <a:rPr lang="en-US" altLang="en-US" sz="3000" dirty="0">
                <a:solidFill>
                  <a:srgbClr val="000064"/>
                </a:solidFill>
                <a:latin typeface="Arial" panose="020B0604020202020204" pitchFamily="34" charset="0"/>
                <a:ea typeface="ＭＳ Ｐゴシック" panose="020B0600070205080204" pitchFamily="34" charset="-128"/>
              </a:rPr>
              <a:t>Preservation of the status quo </a:t>
            </a:r>
          </a:p>
          <a:p>
            <a:pPr marL="822960" lvl="3" indent="-365760">
              <a:lnSpc>
                <a:spcPct val="110000"/>
              </a:lnSpc>
              <a:spcBef>
                <a:spcPts val="0"/>
              </a:spcBef>
              <a:spcAft>
                <a:spcPts val="600"/>
              </a:spcAft>
              <a:buSzPct val="65000"/>
              <a:buFont typeface="Wingdings" pitchFamily="2" charset="2"/>
              <a:buChar char="ü"/>
            </a:pPr>
            <a:r>
              <a:rPr lang="en-US" altLang="en-US" sz="2600" dirty="0">
                <a:solidFill>
                  <a:srgbClr val="C00000"/>
                </a:solidFill>
                <a:latin typeface="Arial" panose="020B0604020202020204" pitchFamily="34" charset="0"/>
                <a:ea typeface="ＭＳ Ｐゴシック" panose="020B0600070205080204" pitchFamily="34" charset="-128"/>
              </a:rPr>
              <a:t>Low taxes</a:t>
            </a:r>
          </a:p>
          <a:p>
            <a:pPr marL="365760" lvl="1" indent="-365760">
              <a:lnSpc>
                <a:spcPct val="110000"/>
              </a:lnSpc>
              <a:spcBef>
                <a:spcPts val="0"/>
              </a:spcBef>
              <a:spcAft>
                <a:spcPts val="600"/>
              </a:spcAft>
              <a:buSzPct val="65000"/>
              <a:buFont typeface="Wingdings" pitchFamily="2" charset="2"/>
              <a:buChar char="q"/>
            </a:pPr>
            <a:endParaRPr lang="en-US" altLang="en-US" sz="2800" dirty="0">
              <a:solidFill>
                <a:srgbClr val="000064"/>
              </a:solidFill>
              <a:latin typeface="Arial" panose="020B0604020202020204" pitchFamily="34" charset="0"/>
              <a:ea typeface="ＭＳ Ｐゴシック" panose="020B0600070205080204" pitchFamily="34" charset="-128"/>
            </a:endParaRPr>
          </a:p>
          <a:p>
            <a:pPr marL="365760" lvl="1" indent="-365760">
              <a:lnSpc>
                <a:spcPct val="110000"/>
              </a:lnSpc>
              <a:spcBef>
                <a:spcPts val="0"/>
              </a:spcBef>
              <a:spcAft>
                <a:spcPts val="600"/>
              </a:spcAft>
              <a:buSzPct val="65000"/>
              <a:buFont typeface="Wingdings" pitchFamily="2" charset="2"/>
              <a:buChar char="q"/>
            </a:pPr>
            <a:r>
              <a:rPr lang="en-US" altLang="en-US" sz="3000" dirty="0">
                <a:solidFill>
                  <a:srgbClr val="000064"/>
                </a:solidFill>
                <a:latin typeface="Arial" panose="020B0604020202020204" pitchFamily="34" charset="0"/>
                <a:ea typeface="ＭＳ Ｐゴシック" panose="020B0600070205080204" pitchFamily="34" charset="-128"/>
              </a:rPr>
              <a:t>Limits on the power of the Legislature to act </a:t>
            </a:r>
          </a:p>
          <a:p>
            <a:pPr marL="822960" lvl="4" indent="-365760">
              <a:lnSpc>
                <a:spcPct val="110000"/>
              </a:lnSpc>
              <a:spcBef>
                <a:spcPts val="0"/>
              </a:spcBef>
              <a:spcAft>
                <a:spcPts val="600"/>
              </a:spcAft>
              <a:buSzPct val="65000"/>
              <a:buFont typeface="Wingdings" pitchFamily="2" charset="2"/>
              <a:buChar char="ü"/>
            </a:pPr>
            <a:r>
              <a:rPr lang="en-US" altLang="en-US" sz="2600" dirty="0">
                <a:solidFill>
                  <a:srgbClr val="C00000"/>
                </a:solidFill>
                <a:latin typeface="Arial" panose="020B0604020202020204" pitchFamily="34" charset="0"/>
                <a:ea typeface="ＭＳ Ｐゴシック" panose="020B0600070205080204" pitchFamily="34" charset="-128"/>
              </a:rPr>
              <a:t>No public improvements; strict debt limits</a:t>
            </a:r>
          </a:p>
          <a:p>
            <a:pPr marL="365760" lvl="3" indent="-365760">
              <a:lnSpc>
                <a:spcPct val="110000"/>
              </a:lnSpc>
              <a:spcBef>
                <a:spcPts val="0"/>
              </a:spcBef>
              <a:spcAft>
                <a:spcPts val="600"/>
              </a:spcAft>
              <a:buSzPct val="65000"/>
              <a:buNone/>
            </a:pPr>
            <a:endParaRPr lang="en-US" altLang="en-US" sz="2400" dirty="0">
              <a:solidFill>
                <a:srgbClr val="C00000"/>
              </a:solidFill>
              <a:latin typeface="Arial" panose="020B0604020202020204" pitchFamily="34" charset="0"/>
              <a:ea typeface="ＭＳ Ｐゴシック" panose="020B0600070205080204" pitchFamily="34" charset="-128"/>
            </a:endParaRPr>
          </a:p>
          <a:p>
            <a:pPr marL="365760" lvl="1" indent="-365760">
              <a:lnSpc>
                <a:spcPct val="110000"/>
              </a:lnSpc>
              <a:spcBef>
                <a:spcPts val="0"/>
              </a:spcBef>
              <a:spcAft>
                <a:spcPts val="600"/>
              </a:spcAft>
              <a:buSzPct val="65000"/>
              <a:buFont typeface="Wingdings" pitchFamily="2" charset="2"/>
              <a:buChar char="q"/>
            </a:pPr>
            <a:r>
              <a:rPr lang="en-US" altLang="en-US" sz="3200" dirty="0">
                <a:solidFill>
                  <a:srgbClr val="000064"/>
                </a:solidFill>
                <a:latin typeface="Arial" panose="020B0604020202020204" pitchFamily="34" charset="0"/>
                <a:ea typeface="ＭＳ Ｐゴシック" panose="020B0600070205080204" pitchFamily="34" charset="-128"/>
              </a:rPr>
              <a:t> </a:t>
            </a:r>
            <a:r>
              <a:rPr lang="en-US" altLang="en-US" sz="3000" dirty="0">
                <a:solidFill>
                  <a:srgbClr val="000064"/>
                </a:solidFill>
                <a:latin typeface="Arial" panose="020B0604020202020204" pitchFamily="34" charset="0"/>
                <a:ea typeface="ＭＳ Ｐゴシック" panose="020B0600070205080204" pitchFamily="34" charset="-128"/>
              </a:rPr>
              <a:t>933 amendments </a:t>
            </a:r>
          </a:p>
          <a:p>
            <a:pPr marL="822960" lvl="3" indent="-365760">
              <a:lnSpc>
                <a:spcPct val="110000"/>
              </a:lnSpc>
              <a:spcBef>
                <a:spcPts val="0"/>
              </a:spcBef>
              <a:spcAft>
                <a:spcPts val="600"/>
              </a:spcAft>
              <a:buSzPct val="65000"/>
              <a:buFont typeface="Wingdings" pitchFamily="2" charset="2"/>
              <a:buChar char="ü"/>
            </a:pPr>
            <a:r>
              <a:rPr lang="en-US" altLang="en-US" sz="2600" dirty="0">
                <a:solidFill>
                  <a:srgbClr val="C00000"/>
                </a:solidFill>
                <a:latin typeface="Arial" panose="020B0604020202020204" pitchFamily="34" charset="0"/>
                <a:ea typeface="ＭＳ Ｐゴシック" panose="020B0600070205080204" pitchFamily="34" charset="-128"/>
              </a:rPr>
              <a:t>Attempts to loosen the original restrictions</a:t>
            </a:r>
          </a:p>
        </p:txBody>
      </p:sp>
      <p:sp>
        <p:nvSpPr>
          <p:cNvPr id="9" name="Slide Number Placeholder 2">
            <a:extLst>
              <a:ext uri="{FF2B5EF4-FFF2-40B4-BE49-F238E27FC236}">
                <a16:creationId xmlns:a16="http://schemas.microsoft.com/office/drawing/2014/main" xmlns="" id="{4C460718-72D0-9A4A-9C69-2EA54F649A6E}"/>
              </a:ext>
            </a:extLst>
          </p:cNvPr>
          <p:cNvSpPr txBox="1">
            <a:spLocks/>
          </p:cNvSpPr>
          <p:nvPr/>
        </p:nvSpPr>
        <p:spPr>
          <a:xfrm>
            <a:off x="8610600" y="6356350"/>
            <a:ext cx="32376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36096F-F4FD-9242-9ECB-BAF7D771A791}" type="slidenum">
              <a:rPr lang="en-US" smtClean="0"/>
              <a:pPr/>
              <a:t>29</a:t>
            </a:fld>
            <a:endParaRPr lang="en-US" dirty="0"/>
          </a:p>
        </p:txBody>
      </p:sp>
      <p:pic>
        <p:nvPicPr>
          <p:cNvPr id="13" name="Picture 12">
            <a:extLst>
              <a:ext uri="{FF2B5EF4-FFF2-40B4-BE49-F238E27FC236}">
                <a16:creationId xmlns:a16="http://schemas.microsoft.com/office/drawing/2014/main" xmlns="" id="{1C81E8CA-8243-6E43-99DD-5EC54407FE56}"/>
              </a:ext>
            </a:extLst>
          </p:cNvPr>
          <p:cNvPicPr>
            <a:picLocks noChangeAspect="1"/>
          </p:cNvPicPr>
          <p:nvPr/>
        </p:nvPicPr>
        <p:blipFill>
          <a:blip r:embed="rId3"/>
          <a:stretch>
            <a:fillRect/>
          </a:stretch>
        </p:blipFill>
        <p:spPr>
          <a:xfrm>
            <a:off x="9247222" y="2400593"/>
            <a:ext cx="2231956" cy="3526491"/>
          </a:xfrm>
          <a:prstGeom prst="rect">
            <a:avLst/>
          </a:prstGeom>
        </p:spPr>
      </p:pic>
    </p:spTree>
    <p:extLst>
      <p:ext uri="{BB962C8B-B14F-4D97-AF65-F5344CB8AC3E}">
        <p14:creationId xmlns:p14="http://schemas.microsoft.com/office/powerpoint/2010/main" val="8341277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F9DAB-C3B6-AC42-96B0-125456D2885D}"/>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xmlns="" id="{359D40C1-1548-9245-8683-1D5049958C7F}"/>
              </a:ext>
            </a:extLst>
          </p:cNvPr>
          <p:cNvSpPr>
            <a:spLocks noGrp="1"/>
          </p:cNvSpPr>
          <p:nvPr>
            <p:ph type="sldNum" sz="quarter" idx="12"/>
          </p:nvPr>
        </p:nvSpPr>
        <p:spPr/>
        <p:txBody>
          <a:bodyPr/>
          <a:lstStyle/>
          <a:p>
            <a:fld id="{810E17AA-0D51-B243-8D8F-B868E08AAAC6}" type="slidenum">
              <a:rPr lang="en-US" smtClean="0"/>
              <a:t>3</a:t>
            </a:fld>
            <a:endParaRPr lang="en-US" dirty="0"/>
          </a:p>
        </p:txBody>
      </p:sp>
      <p:sp>
        <p:nvSpPr>
          <p:cNvPr id="5" name="Rectangle 2">
            <a:extLst>
              <a:ext uri="{FF2B5EF4-FFF2-40B4-BE49-F238E27FC236}">
                <a16:creationId xmlns:a16="http://schemas.microsoft.com/office/drawing/2014/main" xmlns="" id="{45BC2E9E-ED65-DB4E-8261-9153DF1F7E32}"/>
              </a:ext>
            </a:extLst>
          </p:cNvPr>
          <p:cNvSpPr txBox="1">
            <a:spLocks noChangeArrowheads="1"/>
          </p:cNvSpPr>
          <p:nvPr/>
        </p:nvSpPr>
        <p:spPr>
          <a:xfrm>
            <a:off x="1" y="0"/>
            <a:ext cx="12192000" cy="1690688"/>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ctr">
              <a:lnSpc>
                <a:spcPct val="90000"/>
              </a:lnSpc>
            </a:pPr>
            <a:r>
              <a:rPr lang="en-US" altLang="en-US" sz="2800" kern="0" dirty="0">
                <a:solidFill>
                  <a:schemeClr val="bg1"/>
                </a:solidFill>
                <a:latin typeface="Copperplate Light" panose="02000604030000020004" pitchFamily="2" charset="77"/>
                <a:ea typeface="ＭＳ Ｐゴシック" panose="020B0600070205080204" pitchFamily="34" charset="-128"/>
                <a:cs typeface="Copperplate Light" panose="02000604030000020004" pitchFamily="2" charset="77"/>
              </a:rPr>
              <a:t>     	     </a:t>
            </a:r>
          </a:p>
          <a:p>
            <a:pPr marL="0" lvl="1">
              <a:lnSpc>
                <a:spcPct val="90000"/>
              </a:lnSpc>
            </a:pPr>
            <a:r>
              <a:rPr lang="en-US" altLang="en-US" sz="2800" kern="0" dirty="0">
                <a:solidFill>
                  <a:schemeClr val="bg1"/>
                </a:solidFill>
                <a:latin typeface="Copperplate Light" panose="02000604030000020004" pitchFamily="2" charset="77"/>
                <a:ea typeface="ＭＳ Ｐゴシック" panose="020B0600070205080204" pitchFamily="34" charset="-128"/>
                <a:cs typeface="Copperplate Light" panose="02000604030000020004" pitchFamily="2" charset="77"/>
              </a:rPr>
              <a:t>	</a:t>
            </a:r>
            <a:r>
              <a:rPr lang="en-US" altLang="en-US" sz="3200" dirty="0">
                <a:solidFill>
                  <a:schemeClr val="bg1"/>
                </a:solidFill>
                <a:latin typeface="Copperplate Light" panose="02000604030000020004" pitchFamily="2" charset="77"/>
                <a:ea typeface="Copperplate Light" panose="02000604030000020004" pitchFamily="2" charset="77"/>
                <a:cs typeface="Copperplate Light" panose="02000604030000020004" pitchFamily="2" charset="77"/>
              </a:rPr>
              <a:t> Economic Vitality:  SEC State Standings </a:t>
            </a:r>
            <a:r>
              <a:rPr lang="en-US" altLang="en-US" sz="3800" kern="0" dirty="0">
                <a:solidFill>
                  <a:schemeClr val="bg1"/>
                </a:solidFill>
                <a:latin typeface="Copperplate Light" panose="02000604030000020004" pitchFamily="2" charset="77"/>
                <a:ea typeface="Copperplate Light" panose="02000604030000020004" pitchFamily="2" charset="77"/>
                <a:cs typeface="Copperplate Light" panose="02000604030000020004" pitchFamily="2" charset="77"/>
              </a:rPr>
              <a:t>		</a:t>
            </a:r>
            <a:r>
              <a:rPr lang="en-US" altLang="en-US" sz="2700" kern="0" dirty="0">
                <a:solidFill>
                  <a:schemeClr val="bg1"/>
                </a:solidFill>
                <a:latin typeface="Copperplate Light" panose="02000604030000020004" pitchFamily="2" charset="77"/>
                <a:ea typeface="Copperplate Light" panose="02000604030000020004" pitchFamily="2" charset="77"/>
                <a:cs typeface="Copperplate Light" panose="02000604030000020004" pitchFamily="2" charset="77"/>
              </a:rPr>
              <a:t>			      </a:t>
            </a:r>
            <a:endParaRPr lang="en-US" altLang="ja-JP" sz="1400" kern="0" dirty="0">
              <a:solidFill>
                <a:schemeClr val="bg1"/>
              </a:solidFill>
              <a:latin typeface="Copperplate Light" panose="02000604030000020004" pitchFamily="2" charset="77"/>
              <a:ea typeface="ＭＳ Ｐゴシック" panose="020B0600070205080204" pitchFamily="34" charset="-128"/>
            </a:endParaRPr>
          </a:p>
        </p:txBody>
      </p:sp>
      <p:pic>
        <p:nvPicPr>
          <p:cNvPr id="9" name="Content Placeholder 8">
            <a:extLst>
              <a:ext uri="{FF2B5EF4-FFF2-40B4-BE49-F238E27FC236}">
                <a16:creationId xmlns:a16="http://schemas.microsoft.com/office/drawing/2014/main" xmlns="" id="{820D384C-6848-6B4C-9973-EA82A1918944}"/>
              </a:ext>
            </a:extLst>
          </p:cNvPr>
          <p:cNvPicPr>
            <a:picLocks noGrp="1" noChangeAspect="1"/>
          </p:cNvPicPr>
          <p:nvPr>
            <p:ph idx="1"/>
          </p:nvPr>
        </p:nvPicPr>
        <p:blipFill>
          <a:blip r:embed="rId2"/>
          <a:stretch>
            <a:fillRect/>
          </a:stretch>
        </p:blipFill>
        <p:spPr>
          <a:xfrm>
            <a:off x="257629" y="2569029"/>
            <a:ext cx="11644196" cy="2664349"/>
          </a:xfrm>
        </p:spPr>
      </p:pic>
    </p:spTree>
    <p:extLst>
      <p:ext uri="{BB962C8B-B14F-4D97-AF65-F5344CB8AC3E}">
        <p14:creationId xmlns:p14="http://schemas.microsoft.com/office/powerpoint/2010/main" val="426743314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4BDE170-AE7E-D54E-9EFD-45C511D2D7D6}"/>
              </a:ext>
            </a:extLst>
          </p:cNvPr>
          <p:cNvSpPr>
            <a:spLocks noGrp="1"/>
          </p:cNvSpPr>
          <p:nvPr>
            <p:ph type="body" sz="half" idx="1"/>
          </p:nvPr>
        </p:nvSpPr>
        <p:spPr/>
        <p:txBody>
          <a:bodyPr/>
          <a:lstStyle/>
          <a:p>
            <a:pPr marL="0" indent="0">
              <a:buNone/>
            </a:pPr>
            <a:endParaRPr lang="en-US" dirty="0"/>
          </a:p>
        </p:txBody>
      </p:sp>
      <p:sp>
        <p:nvSpPr>
          <p:cNvPr id="5" name="Content Placeholder 4">
            <a:extLst>
              <a:ext uri="{FF2B5EF4-FFF2-40B4-BE49-F238E27FC236}">
                <a16:creationId xmlns:a16="http://schemas.microsoft.com/office/drawing/2014/main" xmlns="" id="{78CB7845-B98C-B040-B6A8-EEAEBBE06395}"/>
              </a:ext>
            </a:extLst>
          </p:cNvPr>
          <p:cNvSpPr>
            <a:spLocks noGrp="1"/>
          </p:cNvSpPr>
          <p:nvPr>
            <p:ph sz="quarter" idx="3"/>
          </p:nvPr>
        </p:nvSpPr>
        <p:spPr/>
        <p:txBody>
          <a:bodyPr/>
          <a:lstStyle/>
          <a:p>
            <a:endParaRPr lang="en-US" dirty="0"/>
          </a:p>
        </p:txBody>
      </p:sp>
      <p:sp>
        <p:nvSpPr>
          <p:cNvPr id="6" name="Slide Number Placeholder 5">
            <a:extLst>
              <a:ext uri="{FF2B5EF4-FFF2-40B4-BE49-F238E27FC236}">
                <a16:creationId xmlns:a16="http://schemas.microsoft.com/office/drawing/2014/main" xmlns="" id="{86EB8E17-F840-2E42-83F4-996B1D4113CD}"/>
              </a:ext>
            </a:extLst>
          </p:cNvPr>
          <p:cNvSpPr>
            <a:spLocks noGrp="1"/>
          </p:cNvSpPr>
          <p:nvPr>
            <p:ph type="sldNum" sz="quarter" idx="12"/>
          </p:nvPr>
        </p:nvSpPr>
        <p:spPr/>
        <p:txBody>
          <a:bodyPr/>
          <a:lstStyle/>
          <a:p>
            <a:pPr>
              <a:defRPr/>
            </a:pPr>
            <a:fld id="{FCD3BC5E-C476-EF42-A80B-996514795618}" type="slidenum">
              <a:rPr lang="en-US" altLang="x-none" smtClean="0"/>
              <a:pPr>
                <a:defRPr/>
              </a:pPr>
              <a:t>30</a:t>
            </a:fld>
            <a:endParaRPr lang="en-US" altLang="x-none" dirty="0"/>
          </a:p>
        </p:txBody>
      </p:sp>
      <p:sp>
        <p:nvSpPr>
          <p:cNvPr id="8" name="Rectangle 2">
            <a:extLst>
              <a:ext uri="{FF2B5EF4-FFF2-40B4-BE49-F238E27FC236}">
                <a16:creationId xmlns:a16="http://schemas.microsoft.com/office/drawing/2014/main" xmlns="" id="{A0804537-8274-D24F-B5AA-121F138080BC}"/>
              </a:ext>
            </a:extLst>
          </p:cNvPr>
          <p:cNvSpPr txBox="1">
            <a:spLocks noGrp="1" noChangeArrowheads="1"/>
          </p:cNvSpPr>
          <p:nvPr>
            <p:ph type="title"/>
          </p:nvPr>
        </p:nvSpPr>
        <p:spPr>
          <a:xfrm>
            <a:off x="0" y="0"/>
            <a:ext cx="12192000" cy="1752600"/>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bg1"/>
                </a:solidFill>
                <a:latin typeface="Copperplate Light" panose="02000604030000020004" pitchFamily="2" charset="77"/>
                <a:ea typeface="ＭＳ Ｐゴシック" panose="020B0600070205080204" pitchFamily="34" charset="-128"/>
              </a:rPr>
              <a:t>Rural Alabama</a:t>
            </a:r>
            <a:endParaRPr lang="en-US" sz="3200" dirty="0">
              <a:solidFill>
                <a:schemeClr val="bg1"/>
              </a:solidFill>
              <a:latin typeface="Copperplate Light" charset="0"/>
              <a:ea typeface="Copperplate Light" charset="0"/>
              <a:cs typeface="Copperplate Light" charset="0"/>
            </a:endParaRPr>
          </a:p>
        </p:txBody>
      </p:sp>
      <p:pic>
        <p:nvPicPr>
          <p:cNvPr id="9" name="Content Placeholder 4">
            <a:extLst>
              <a:ext uri="{FF2B5EF4-FFF2-40B4-BE49-F238E27FC236}">
                <a16:creationId xmlns:a16="http://schemas.microsoft.com/office/drawing/2014/main" xmlns="" id="{995C8FF7-6340-D144-9306-D49976EFE046}"/>
              </a:ext>
            </a:extLst>
          </p:cNvPr>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a:off x="4827526" y="1981199"/>
            <a:ext cx="7025038" cy="4740275"/>
          </a:xfrm>
        </p:spPr>
      </p:pic>
      <p:pic>
        <p:nvPicPr>
          <p:cNvPr id="10" name="Picture 9">
            <a:extLst>
              <a:ext uri="{FF2B5EF4-FFF2-40B4-BE49-F238E27FC236}">
                <a16:creationId xmlns:a16="http://schemas.microsoft.com/office/drawing/2014/main" xmlns="" id="{5319CB37-4A5F-D843-B088-61BBD5D93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588" y="1981199"/>
            <a:ext cx="3012049" cy="4740275"/>
          </a:xfrm>
          <a:prstGeom prst="rect">
            <a:avLst/>
          </a:prstGeom>
        </p:spPr>
      </p:pic>
    </p:spTree>
    <p:extLst>
      <p:ext uri="{BB962C8B-B14F-4D97-AF65-F5344CB8AC3E}">
        <p14:creationId xmlns:p14="http://schemas.microsoft.com/office/powerpoint/2010/main" val="62256864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a:extLst>
              <a:ext uri="{FF2B5EF4-FFF2-40B4-BE49-F238E27FC236}">
                <a16:creationId xmlns:a16="http://schemas.microsoft.com/office/drawing/2014/main" xmlns="" id="{FACF8862-F0D1-D645-AF91-07DFA4ED42AE}"/>
              </a:ext>
            </a:extLst>
          </p:cNvPr>
          <p:cNvSpPr>
            <a:spLocks noGrp="1"/>
          </p:cNvSpPr>
          <p:nvPr>
            <p:ph type="body" sz="half" idx="1"/>
          </p:nvPr>
        </p:nvSpPr>
        <p:spPr>
          <a:xfrm>
            <a:off x="275771" y="1799771"/>
            <a:ext cx="6618515" cy="4753430"/>
          </a:xfrm>
        </p:spPr>
        <p:txBody>
          <a:bodyPr/>
          <a:lstStyle/>
          <a:p>
            <a:pPr marL="411480" indent="-411480" eaLnBrk="1" hangingPunct="1">
              <a:lnSpc>
                <a:spcPct val="100000"/>
              </a:lnSpc>
              <a:spcBef>
                <a:spcPts val="0"/>
              </a:spcBef>
              <a:spcAft>
                <a:spcPts val="600"/>
              </a:spcAft>
              <a:buFont typeface="Wingdings" pitchFamily="2" charset="2"/>
              <a:buNone/>
            </a:pPr>
            <a:r>
              <a:rPr lang="en-US" altLang="en-US" sz="2400" b="1" dirty="0">
                <a:solidFill>
                  <a:srgbClr val="FF6600"/>
                </a:solidFill>
                <a:latin typeface="Comic Sans MS" panose="030F0902030302020204" pitchFamily="66" charset="0"/>
                <a:ea typeface="ＭＳ Ｐゴシック" panose="020B0600070205080204" pitchFamily="34" charset="-128"/>
              </a:rPr>
              <a:t>	</a:t>
            </a:r>
            <a:r>
              <a:rPr lang="en-US" altLang="en-US" sz="2400" b="1" dirty="0">
                <a:latin typeface="Arial" panose="020B0604020202020204" pitchFamily="34" charset="0"/>
                <a:ea typeface="ＭＳ Ｐゴシック" panose="020B0600070205080204" pitchFamily="34" charset="-128"/>
              </a:rPr>
              <a:t>Alabama Commerce Commission (2000):</a:t>
            </a:r>
            <a:r>
              <a:rPr lang="en-US" altLang="en-US" sz="2400" dirty="0">
                <a:latin typeface="Arial" panose="020B0604020202020204" pitchFamily="34" charset="0"/>
                <a:ea typeface="ＭＳ Ｐゴシック" panose="020B0600070205080204" pitchFamily="34" charset="-128"/>
              </a:rPr>
              <a:t> </a:t>
            </a:r>
            <a:r>
              <a:rPr lang="en-US" altLang="en-US" sz="2400" dirty="0">
                <a:solidFill>
                  <a:schemeClr val="folHlink"/>
                </a:solidFill>
                <a:latin typeface="Arial" panose="020B0604020202020204" pitchFamily="34" charset="0"/>
                <a:ea typeface="ＭＳ Ｐゴシック" panose="020B0600070205080204" pitchFamily="34" charset="-128"/>
              </a:rPr>
              <a:t>	</a:t>
            </a:r>
          </a:p>
          <a:p>
            <a:pPr marL="411480" indent="-411480" eaLnBrk="1" hangingPunct="1">
              <a:lnSpc>
                <a:spcPct val="100000"/>
              </a:lnSpc>
              <a:spcBef>
                <a:spcPts val="0"/>
              </a:spcBef>
              <a:spcAft>
                <a:spcPts val="600"/>
              </a:spcAft>
              <a:buFont typeface="Wingdings" pitchFamily="2" charset="2"/>
              <a:buNone/>
            </a:pPr>
            <a:r>
              <a:rPr lang="en-US" altLang="en-US" sz="2400" dirty="0">
                <a:latin typeface="Arial" panose="020B0604020202020204" pitchFamily="34" charset="0"/>
                <a:ea typeface="ＭＳ Ｐゴシック" panose="020B0600070205080204" pitchFamily="34" charset="-128"/>
              </a:rPr>
              <a:t>	</a:t>
            </a:r>
            <a:r>
              <a:rPr lang="ja-JP" altLang="en-US" sz="2400">
                <a:solidFill>
                  <a:srgbClr val="000064"/>
                </a:solidFill>
                <a:latin typeface="Arial" panose="020B0604020202020204" pitchFamily="34" charset="0"/>
                <a:ea typeface="ＭＳ Ｐゴシック" panose="020B0600070205080204" pitchFamily="34" charset="-128"/>
              </a:rPr>
              <a:t>“</a:t>
            </a:r>
            <a:r>
              <a:rPr lang="en-US" altLang="ja-JP" sz="2400" dirty="0">
                <a:solidFill>
                  <a:srgbClr val="000064"/>
                </a:solidFill>
                <a:latin typeface="Arial" panose="020B0604020202020204" pitchFamily="34" charset="0"/>
                <a:ea typeface="ＭＳ Ｐゴシック" panose="020B0600070205080204" pitchFamily="34" charset="-128"/>
              </a:rPr>
              <a:t>Clearly, there are two Alabamas, one urban and one rural.  The first is enjoying relative success, although there are deeply distressed pockets within our urban areas.  The second, for the most part, is making little or no progress and continues to keep Alabama from being recognized as a successful competitor.</a:t>
            </a:r>
            <a:r>
              <a:rPr lang="ja-JP" altLang="en-US" sz="2400">
                <a:solidFill>
                  <a:srgbClr val="000064"/>
                </a:solidFill>
                <a:latin typeface="Arial" panose="020B0604020202020204" pitchFamily="34" charset="0"/>
                <a:ea typeface="ＭＳ Ｐゴシック" panose="020B0600070205080204" pitchFamily="34" charset="-128"/>
              </a:rPr>
              <a:t>”</a:t>
            </a:r>
            <a:endParaRPr lang="en-US" altLang="en-US" sz="2400" dirty="0">
              <a:solidFill>
                <a:srgbClr val="000064"/>
              </a:solidFill>
              <a:latin typeface="Arial" panose="020B0604020202020204" pitchFamily="34" charset="0"/>
              <a:ea typeface="ＭＳ Ｐゴシック" panose="020B0600070205080204" pitchFamily="34" charset="-128"/>
            </a:endParaRPr>
          </a:p>
        </p:txBody>
      </p:sp>
      <p:sp>
        <p:nvSpPr>
          <p:cNvPr id="101379" name="Rectangle 6">
            <a:extLst>
              <a:ext uri="{FF2B5EF4-FFF2-40B4-BE49-F238E27FC236}">
                <a16:creationId xmlns:a16="http://schemas.microsoft.com/office/drawing/2014/main" xmlns="" id="{B27A1CD2-22C3-DD4D-9BC6-17A2A8A3F17E}"/>
              </a:ext>
            </a:extLst>
          </p:cNvPr>
          <p:cNvSpPr>
            <a:spLocks noGrp="1"/>
          </p:cNvSpPr>
          <p:nvPr>
            <p:ph sz="quarter" idx="2"/>
          </p:nvPr>
        </p:nvSpPr>
        <p:spPr>
          <a:xfrm>
            <a:off x="7344228" y="1799771"/>
            <a:ext cx="4455885" cy="4677230"/>
          </a:xfrm>
        </p:spPr>
        <p:txBody>
          <a:bodyPr/>
          <a:lstStyle/>
          <a:p>
            <a:pPr marL="410528" indent="-410528">
              <a:lnSpc>
                <a:spcPct val="100000"/>
              </a:lnSpc>
              <a:spcBef>
                <a:spcPts val="0"/>
              </a:spcBef>
              <a:spcAft>
                <a:spcPts val="1200"/>
              </a:spcAft>
              <a:buSzPct val="65000"/>
              <a:buNone/>
            </a:pPr>
            <a:r>
              <a:rPr lang="en-US" altLang="en-US" sz="2400" dirty="0">
                <a:solidFill>
                  <a:srgbClr val="000064"/>
                </a:solidFill>
                <a:latin typeface="Arial" panose="020B0604020202020204" pitchFamily="34" charset="0"/>
                <a:ea typeface="ＭＳ Ｐゴシック" panose="020B0600070205080204" pitchFamily="34" charset="-128"/>
              </a:rPr>
              <a:t>Rural counties have: </a:t>
            </a:r>
          </a:p>
          <a:p>
            <a:pPr marL="410528" indent="-410528">
              <a:lnSpc>
                <a:spcPct val="100000"/>
              </a:lnSpc>
              <a:spcBef>
                <a:spcPts val="0"/>
              </a:spcBef>
              <a:spcAft>
                <a:spcPts val="600"/>
              </a:spcAft>
              <a:buSzPct val="65000"/>
              <a:buFont typeface="Wingdings" pitchFamily="2" charset="2"/>
              <a:buChar char="q"/>
            </a:pPr>
            <a:r>
              <a:rPr lang="en-US" altLang="en-US" sz="2400" dirty="0">
                <a:solidFill>
                  <a:srgbClr val="000064"/>
                </a:solidFill>
                <a:latin typeface="Arial" panose="020B0604020202020204" pitchFamily="34" charset="0"/>
                <a:ea typeface="ＭＳ Ｐゴシック" panose="020B0600070205080204" pitchFamily="34" charset="-128"/>
              </a:rPr>
              <a:t>A greater percentage of population over 65 years of age</a:t>
            </a:r>
          </a:p>
          <a:p>
            <a:pPr marL="410528" indent="-410528">
              <a:lnSpc>
                <a:spcPct val="100000"/>
              </a:lnSpc>
              <a:spcBef>
                <a:spcPts val="0"/>
              </a:spcBef>
              <a:spcAft>
                <a:spcPts val="600"/>
              </a:spcAft>
              <a:buSzPct val="65000"/>
              <a:buFont typeface="Wingdings" pitchFamily="2" charset="2"/>
              <a:buChar char="q"/>
            </a:pPr>
            <a:r>
              <a:rPr lang="en-US" altLang="en-US" sz="2400" dirty="0">
                <a:solidFill>
                  <a:srgbClr val="000064"/>
                </a:solidFill>
                <a:latin typeface="Arial" panose="020B0604020202020204" pitchFamily="34" charset="0"/>
                <a:ea typeface="ＭＳ Ｐゴシック" panose="020B0600070205080204" pitchFamily="34" charset="-128"/>
              </a:rPr>
              <a:t>Higher unemployment</a:t>
            </a:r>
          </a:p>
          <a:p>
            <a:pPr marL="410528" indent="-410528">
              <a:lnSpc>
                <a:spcPct val="100000"/>
              </a:lnSpc>
              <a:spcBef>
                <a:spcPts val="0"/>
              </a:spcBef>
              <a:spcAft>
                <a:spcPts val="600"/>
              </a:spcAft>
              <a:buSzPct val="65000"/>
              <a:buFont typeface="Wingdings" pitchFamily="2" charset="2"/>
              <a:buChar char="q"/>
            </a:pPr>
            <a:r>
              <a:rPr lang="en-US" altLang="en-US" sz="2400" dirty="0">
                <a:solidFill>
                  <a:srgbClr val="000064"/>
                </a:solidFill>
                <a:latin typeface="Arial" panose="020B0604020202020204" pitchFamily="34" charset="0"/>
                <a:ea typeface="ＭＳ Ｐゴシック" panose="020B0600070205080204" pitchFamily="34" charset="-128"/>
              </a:rPr>
              <a:t>Lower median family incomes</a:t>
            </a:r>
          </a:p>
          <a:p>
            <a:pPr marL="410528" indent="-410528">
              <a:lnSpc>
                <a:spcPct val="100000"/>
              </a:lnSpc>
              <a:spcBef>
                <a:spcPts val="0"/>
              </a:spcBef>
              <a:spcAft>
                <a:spcPts val="600"/>
              </a:spcAft>
              <a:buSzPct val="65000"/>
              <a:buFont typeface="Wingdings" pitchFamily="2" charset="2"/>
              <a:buChar char="q"/>
            </a:pPr>
            <a:r>
              <a:rPr lang="en-US" altLang="en-US" sz="2400" dirty="0">
                <a:solidFill>
                  <a:srgbClr val="000064"/>
                </a:solidFill>
                <a:latin typeface="Arial" panose="020B0604020202020204" pitchFamily="34" charset="0"/>
                <a:ea typeface="ＭＳ Ｐゴシック" panose="020B0600070205080204" pitchFamily="34" charset="-128"/>
              </a:rPr>
              <a:t>Lower percentages of high school graduates</a:t>
            </a:r>
          </a:p>
          <a:p>
            <a:pPr marL="410528" indent="-410528">
              <a:lnSpc>
                <a:spcPct val="100000"/>
              </a:lnSpc>
              <a:spcBef>
                <a:spcPts val="0"/>
              </a:spcBef>
              <a:spcAft>
                <a:spcPts val="600"/>
              </a:spcAft>
              <a:buSzPct val="65000"/>
              <a:buFont typeface="Wingdings" pitchFamily="2" charset="2"/>
              <a:buChar char="q"/>
            </a:pPr>
            <a:r>
              <a:rPr lang="en-US" altLang="en-US" sz="2400" dirty="0">
                <a:solidFill>
                  <a:srgbClr val="000064"/>
                </a:solidFill>
                <a:latin typeface="Arial" panose="020B0604020202020204" pitchFamily="34" charset="0"/>
                <a:ea typeface="ＭＳ Ｐゴシック" panose="020B0600070205080204" pitchFamily="34" charset="-128"/>
              </a:rPr>
              <a:t>Lower average ACT and SAT scores</a:t>
            </a:r>
          </a:p>
          <a:p>
            <a:pPr marL="319088" indent="-319088">
              <a:buNone/>
            </a:pPr>
            <a:endParaRPr lang="en-US" altLang="en-US" sz="2400" dirty="0">
              <a:latin typeface="Arial" panose="020B0604020202020204" pitchFamily="34" charset="0"/>
              <a:ea typeface="ＭＳ Ｐゴシック" panose="020B0600070205080204" pitchFamily="34" charset="-128"/>
            </a:endParaRPr>
          </a:p>
        </p:txBody>
      </p:sp>
      <p:sp>
        <p:nvSpPr>
          <p:cNvPr id="101380" name="Slide Number Placeholder 1">
            <a:extLst>
              <a:ext uri="{FF2B5EF4-FFF2-40B4-BE49-F238E27FC236}">
                <a16:creationId xmlns:a16="http://schemas.microsoft.com/office/drawing/2014/main" xmlns="" id="{12CD7DE3-E9DC-F84F-91AA-20063B6E42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fld id="{71C7CCEC-D57A-0B48-93B9-DE3AB9BF93DC}" type="slidenum">
              <a:rPr lang="en-US" altLang="en-US" sz="1200">
                <a:solidFill>
                  <a:srgbClr val="FFFFFF"/>
                </a:solidFill>
              </a:rPr>
              <a:pPr>
                <a:lnSpc>
                  <a:spcPct val="80000"/>
                </a:lnSpc>
              </a:pPr>
              <a:t>31</a:t>
            </a:fld>
            <a:endParaRPr lang="en-US" altLang="en-US" sz="1200" dirty="0">
              <a:solidFill>
                <a:srgbClr val="FFFFFF"/>
              </a:solidFill>
            </a:endParaRPr>
          </a:p>
        </p:txBody>
      </p:sp>
      <p:sp>
        <p:nvSpPr>
          <p:cNvPr id="6" name="Rectangle 2">
            <a:extLst>
              <a:ext uri="{FF2B5EF4-FFF2-40B4-BE49-F238E27FC236}">
                <a16:creationId xmlns:a16="http://schemas.microsoft.com/office/drawing/2014/main" xmlns="" id="{4BC0F7EF-2ACF-8D47-9051-054B8348DAF5}"/>
              </a:ext>
            </a:extLst>
          </p:cNvPr>
          <p:cNvSpPr txBox="1">
            <a:spLocks/>
          </p:cNvSpPr>
          <p:nvPr/>
        </p:nvSpPr>
        <p:spPr>
          <a:xfrm>
            <a:off x="0" y="0"/>
            <a:ext cx="12192000" cy="1524000"/>
          </a:xfrm>
          <a:prstGeom prst="rect">
            <a:avLst/>
          </a:prstGeom>
          <a:solidFill>
            <a:srgbClr val="003399"/>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solidFill>
                  <a:srgbClr val="C00000"/>
                </a:solidFill>
                <a:latin typeface="Copperplate" panose="02000504000000020004" pitchFamily="2" charset="77"/>
                <a:ea typeface="ＭＳ Ｐゴシック" panose="020B0600070205080204" pitchFamily="34" charset="-128"/>
              </a:rPr>
              <a:t/>
            </a:r>
            <a:br>
              <a:rPr lang="en-US" altLang="en-US" sz="3200" dirty="0">
                <a:solidFill>
                  <a:srgbClr val="C00000"/>
                </a:solidFill>
                <a:latin typeface="Copperplate" panose="02000504000000020004" pitchFamily="2" charset="77"/>
                <a:ea typeface="ＭＳ Ｐゴシック" panose="020B0600070205080204" pitchFamily="34" charset="-128"/>
              </a:rPr>
            </a:br>
            <a:r>
              <a:rPr lang="en-US" altLang="en-US" sz="3200" dirty="0">
                <a:solidFill>
                  <a:srgbClr val="C00000"/>
                </a:solidFill>
                <a:latin typeface="Copperplate" panose="02000504000000020004" pitchFamily="2" charset="77"/>
                <a:ea typeface="ＭＳ Ｐゴシック" panose="020B0600070205080204" pitchFamily="34" charset="-128"/>
              </a:rPr>
              <a:t>	</a:t>
            </a:r>
            <a:r>
              <a:rPr lang="en-US" altLang="en-US" sz="2900" dirty="0">
                <a:solidFill>
                  <a:schemeClr val="bg1"/>
                </a:solidFill>
                <a:latin typeface="Copperplate Light" panose="02000604030000020004" pitchFamily="2" charset="77"/>
                <a:ea typeface="ＭＳ Ｐゴシック" panose="020B0600070205080204" pitchFamily="34" charset="-128"/>
              </a:rPr>
              <a:t>Two Alabamas</a:t>
            </a:r>
            <a:r>
              <a:rPr lang="en-US" altLang="en-US" sz="3600" b="1" dirty="0">
                <a:solidFill>
                  <a:schemeClr val="bg1"/>
                </a:solidFill>
                <a:latin typeface="Copperplate" panose="02000504000000020004" pitchFamily="2" charset="77"/>
                <a:ea typeface="ＭＳ Ｐゴシック" panose="020B0600070205080204" pitchFamily="34" charset="-128"/>
              </a:rPr>
              <a:t/>
            </a:r>
            <a:br>
              <a:rPr lang="en-US" altLang="en-US" sz="3600" b="1" dirty="0">
                <a:solidFill>
                  <a:schemeClr val="bg1"/>
                </a:solidFill>
                <a:latin typeface="Copperplate" panose="02000504000000020004" pitchFamily="2" charset="77"/>
                <a:ea typeface="ＭＳ Ｐゴシック" panose="020B0600070205080204" pitchFamily="34" charset="-128"/>
              </a:rPr>
            </a:br>
            <a:endParaRPr lang="en-US" altLang="en-US" sz="3600" b="1" dirty="0">
              <a:solidFill>
                <a:schemeClr val="bg1"/>
              </a:solidFill>
              <a:latin typeface="Copperplate" panose="02000504000000020004" pitchFamily="2" charset="77"/>
              <a:ea typeface="ＭＳ Ｐゴシック" panose="020B0600070205080204" pitchFamily="34" charset="-128"/>
            </a:endParaRPr>
          </a:p>
        </p:txBody>
      </p:sp>
      <p:cxnSp>
        <p:nvCxnSpPr>
          <p:cNvPr id="3" name="Straight Connector 2">
            <a:extLst>
              <a:ext uri="{FF2B5EF4-FFF2-40B4-BE49-F238E27FC236}">
                <a16:creationId xmlns:a16="http://schemas.microsoft.com/office/drawing/2014/main" xmlns="" id="{683C5A02-F3EC-9544-A87D-6FE679498A2E}"/>
              </a:ext>
            </a:extLst>
          </p:cNvPr>
          <p:cNvCxnSpPr>
            <a:cxnSpLocks/>
          </p:cNvCxnSpPr>
          <p:nvPr/>
        </p:nvCxnSpPr>
        <p:spPr>
          <a:xfrm>
            <a:off x="7043744" y="1524000"/>
            <a:ext cx="0" cy="533400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30361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2C990F-4913-6C48-825D-54424CCA3792}"/>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xmlns="" id="{EE3BEFEF-AFD9-E143-8175-5D124DCC7912}"/>
              </a:ext>
            </a:extLst>
          </p:cNvPr>
          <p:cNvGraphicFramePr>
            <a:graphicFrameLocks noGrp="1"/>
          </p:cNvGraphicFramePr>
          <p:nvPr>
            <p:ph idx="1"/>
            <p:extLst>
              <p:ext uri="{D42A27DB-BD31-4B8C-83A1-F6EECF244321}">
                <p14:modId xmlns:p14="http://schemas.microsoft.com/office/powerpoint/2010/main" val="2024810603"/>
              </p:ext>
            </p:extLst>
          </p:nvPr>
        </p:nvGraphicFramePr>
        <p:xfrm>
          <a:off x="0" y="609602"/>
          <a:ext cx="12192000" cy="6337737"/>
        </p:xfrm>
        <a:graphic>
          <a:graphicData uri="http://schemas.openxmlformats.org/drawingml/2006/table">
            <a:tbl>
              <a:tblPr firstRow="1" firstCol="1" bandRow="1">
                <a:tableStyleId>{5C22544A-7EE6-4342-B048-85BDC9FD1C3A}</a:tableStyleId>
              </a:tblPr>
              <a:tblGrid>
                <a:gridCol w="4063130">
                  <a:extLst>
                    <a:ext uri="{9D8B030D-6E8A-4147-A177-3AD203B41FA5}">
                      <a16:colId xmlns:a16="http://schemas.microsoft.com/office/drawing/2014/main" xmlns="" val="1673023784"/>
                    </a:ext>
                  </a:extLst>
                </a:gridCol>
                <a:gridCol w="4064435">
                  <a:extLst>
                    <a:ext uri="{9D8B030D-6E8A-4147-A177-3AD203B41FA5}">
                      <a16:colId xmlns:a16="http://schemas.microsoft.com/office/drawing/2014/main" xmlns="" val="1048739308"/>
                    </a:ext>
                  </a:extLst>
                </a:gridCol>
                <a:gridCol w="4064435">
                  <a:extLst>
                    <a:ext uri="{9D8B030D-6E8A-4147-A177-3AD203B41FA5}">
                      <a16:colId xmlns:a16="http://schemas.microsoft.com/office/drawing/2014/main" xmlns="" val="4124576076"/>
                    </a:ext>
                  </a:extLst>
                </a:gridCol>
              </a:tblGrid>
              <a:tr h="727101">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Metro Counties</a:t>
                      </a:r>
                    </a:p>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(over 100,000 population)</a:t>
                      </a: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 Counties</a:t>
                      </a:r>
                    </a:p>
                    <a:p>
                      <a:pPr marL="0" marR="0" algn="ctr">
                        <a:spcBef>
                          <a:spcPts val="0"/>
                        </a:spcBef>
                        <a:spcAft>
                          <a:spcPts val="600"/>
                        </a:spcAft>
                      </a:pPr>
                      <a:r>
                        <a:rPr lang="en-US" sz="1800" b="0" dirty="0">
                          <a:solidFill>
                            <a:schemeClr val="tx1"/>
                          </a:solidFill>
                          <a:effectLst/>
                          <a:latin typeface="Arial" panose="020B0604020202020204" pitchFamily="34" charset="0"/>
                          <a:cs typeface="Arial" panose="020B0604020202020204" pitchFamily="34" charset="0"/>
                        </a:rPr>
                        <a:t>(under 25,000 population)</a:t>
                      </a: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xmlns="" val="2530205729"/>
                  </a:ext>
                </a:extLst>
              </a:tr>
              <a:tr h="882218">
                <a:tc>
                  <a:txBody>
                    <a:bodyPr/>
                    <a:lstStyle/>
                    <a:p>
                      <a:pPr marL="0" marR="0">
                        <a:spcBef>
                          <a:spcPts val="0"/>
                        </a:spcBef>
                        <a:spcAft>
                          <a:spcPts val="0"/>
                        </a:spcAft>
                      </a:pPr>
                      <a:endParaRPr lang="en-US" sz="18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  Population growth, 2000-2017</a:t>
                      </a:r>
                    </a:p>
                    <a:p>
                      <a:pPr marL="0" marR="0">
                        <a:spcBef>
                          <a:spcPts val="0"/>
                        </a:spcBef>
                        <a:spcAft>
                          <a:spcPts val="0"/>
                        </a:spcAft>
                      </a:pP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+20%</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600"/>
                        </a:spcAft>
                      </a:pPr>
                      <a:endParaRPr lang="en-US" sz="1800" dirty="0">
                        <a:solidFill>
                          <a:srgbClr val="C00000"/>
                        </a:solidFill>
                        <a:effectLst/>
                        <a:latin typeface="Arial" panose="020B0604020202020204" pitchFamily="34" charset="0"/>
                        <a:cs typeface="Arial" panose="020B0604020202020204" pitchFamily="34" charset="0"/>
                      </a:endParaRPr>
                    </a:p>
                    <a:p>
                      <a:pPr marL="0" marR="0" algn="ctr">
                        <a:spcBef>
                          <a:spcPts val="0"/>
                        </a:spcBef>
                        <a:spcAft>
                          <a:spcPts val="600"/>
                        </a:spcAft>
                      </a:pPr>
                      <a:r>
                        <a:rPr lang="en-US" sz="1800" dirty="0">
                          <a:solidFill>
                            <a:srgbClr val="C00000"/>
                          </a:solidFill>
                          <a:effectLst/>
                          <a:latin typeface="Arial" panose="020B0604020202020204" pitchFamily="34" charset="0"/>
                          <a:cs typeface="Arial" panose="020B0604020202020204" pitchFamily="34" charset="0"/>
                        </a:rPr>
                        <a:t>-10%</a:t>
                      </a:r>
                      <a:endParaRPr lang="en-US" sz="1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950112600"/>
                  </a:ext>
                </a:extLst>
              </a:tr>
              <a:tr h="1362160">
                <a:tc>
                  <a:txBody>
                    <a:bodyPr/>
                    <a:lstStyle/>
                    <a:p>
                      <a:pPr marL="0" marR="0">
                        <a:spcBef>
                          <a:spcPts val="0"/>
                        </a:spcBef>
                        <a:spcAft>
                          <a:spcPts val="600"/>
                        </a:spcAft>
                      </a:pPr>
                      <a:endParaRPr lang="en-US" sz="18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800" b="0" dirty="0">
                          <a:solidFill>
                            <a:schemeClr val="tx1"/>
                          </a:solidFill>
                          <a:effectLst/>
                          <a:latin typeface="Arial" panose="020B0604020202020204" pitchFamily="34" charset="0"/>
                          <a:cs typeface="Arial" panose="020B0604020202020204" pitchFamily="34" charset="0"/>
                        </a:rPr>
                        <a:t>  Adults age 25 and older with less </a:t>
                      </a:r>
                    </a:p>
                    <a:p>
                      <a:pPr marL="0" marR="0">
                        <a:spcBef>
                          <a:spcPts val="0"/>
                        </a:spcBef>
                        <a:spcAft>
                          <a:spcPts val="600"/>
                        </a:spcAft>
                      </a:pPr>
                      <a:r>
                        <a:rPr lang="en-US" sz="1800" b="0" dirty="0">
                          <a:solidFill>
                            <a:schemeClr val="tx1"/>
                          </a:solidFill>
                          <a:effectLst/>
                          <a:latin typeface="Arial" panose="020B0604020202020204" pitchFamily="34" charset="0"/>
                          <a:cs typeface="Arial" panose="020B0604020202020204" pitchFamily="34" charset="0"/>
                        </a:rPr>
                        <a:t>  than HS diploma</a:t>
                      </a:r>
                    </a:p>
                    <a:p>
                      <a:pPr marL="0" marR="0">
                        <a:spcBef>
                          <a:spcPts val="0"/>
                        </a:spcBef>
                        <a:spcAft>
                          <a:spcPts val="600"/>
                        </a:spcAft>
                      </a:pP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13%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22%</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720701816"/>
                  </a:ext>
                </a:extLst>
              </a:tr>
              <a:tr h="1362160">
                <a:tc>
                  <a:txBody>
                    <a:bodyPr/>
                    <a:lstStyle/>
                    <a:p>
                      <a:pPr marL="0" marR="0">
                        <a:spcBef>
                          <a:spcPts val="0"/>
                        </a:spcBef>
                        <a:spcAft>
                          <a:spcPts val="600"/>
                        </a:spcAft>
                      </a:pPr>
                      <a:endParaRPr lang="en-US" sz="18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800" b="0" dirty="0">
                          <a:solidFill>
                            <a:schemeClr val="tx1"/>
                          </a:solidFill>
                          <a:effectLst/>
                          <a:latin typeface="Arial" panose="020B0604020202020204" pitchFamily="34" charset="0"/>
                          <a:cs typeface="Arial" panose="020B0604020202020204" pitchFamily="34" charset="0"/>
                        </a:rPr>
                        <a:t>  Adults age 25 and older with a </a:t>
                      </a:r>
                    </a:p>
                    <a:p>
                      <a:pPr marL="0" marR="0">
                        <a:spcBef>
                          <a:spcPts val="0"/>
                        </a:spcBef>
                        <a:spcAft>
                          <a:spcPts val="600"/>
                        </a:spcAft>
                      </a:pPr>
                      <a:r>
                        <a:rPr lang="en-US" sz="1800" b="0" dirty="0">
                          <a:solidFill>
                            <a:schemeClr val="tx1"/>
                          </a:solidFill>
                          <a:effectLst/>
                          <a:latin typeface="Arial" panose="020B0604020202020204" pitchFamily="34" charset="0"/>
                          <a:cs typeface="Arial" panose="020B0604020202020204" pitchFamily="34" charset="0"/>
                        </a:rPr>
                        <a:t>  college degree or more</a:t>
                      </a:r>
                    </a:p>
                    <a:p>
                      <a:pPr marL="0" marR="0">
                        <a:spcBef>
                          <a:spcPts val="0"/>
                        </a:spcBef>
                        <a:spcAft>
                          <a:spcPts val="600"/>
                        </a:spcAft>
                      </a:pP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28%</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13%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909480409"/>
                  </a:ext>
                </a:extLst>
              </a:tr>
              <a:tr h="1002049">
                <a:tc>
                  <a:txBody>
                    <a:bodyPr/>
                    <a:lstStyle/>
                    <a:p>
                      <a:pPr marL="0" marR="0">
                        <a:spcBef>
                          <a:spcPts val="0"/>
                        </a:spcBef>
                        <a:spcAft>
                          <a:spcPts val="600"/>
                        </a:spcAft>
                      </a:pPr>
                      <a:endParaRPr lang="en-US" sz="18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800" b="0" dirty="0">
                          <a:solidFill>
                            <a:schemeClr val="tx1"/>
                          </a:solidFill>
                          <a:effectLst/>
                          <a:latin typeface="Arial" panose="020B0604020202020204" pitchFamily="34" charset="0"/>
                          <a:cs typeface="Arial" panose="020B0604020202020204" pitchFamily="34" charset="0"/>
                        </a:rPr>
                        <a:t> Median household income</a:t>
                      </a:r>
                    </a:p>
                    <a:p>
                      <a:pPr marL="0" marR="0">
                        <a:spcBef>
                          <a:spcPts val="0"/>
                        </a:spcBef>
                        <a:spcAft>
                          <a:spcPts val="600"/>
                        </a:spcAft>
                      </a:pP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$48,748</a:t>
                      </a:r>
                    </a:p>
                    <a:p>
                      <a:pPr marL="0" marR="0" algn="ctr">
                        <a:spcBef>
                          <a:spcPts val="0"/>
                        </a:spcBef>
                        <a:spcAft>
                          <a:spcPts val="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$32,291</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861677513"/>
                  </a:ext>
                </a:extLst>
              </a:tr>
              <a:tr h="1002049">
                <a:tc>
                  <a:txBody>
                    <a:bodyPr/>
                    <a:lstStyle/>
                    <a:p>
                      <a:pPr marL="0" marR="0">
                        <a:spcBef>
                          <a:spcPts val="0"/>
                        </a:spcBef>
                        <a:spcAft>
                          <a:spcPts val="600"/>
                        </a:spcAft>
                      </a:pPr>
                      <a:endParaRPr lang="en-US" sz="18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800" b="0" dirty="0">
                          <a:solidFill>
                            <a:schemeClr val="tx1"/>
                          </a:solidFill>
                          <a:effectLst/>
                          <a:latin typeface="Arial" panose="020B0604020202020204" pitchFamily="34" charset="0"/>
                          <a:cs typeface="Arial" panose="020B0604020202020204" pitchFamily="34" charset="0"/>
                        </a:rPr>
                        <a:t> Percent below poverty level</a:t>
                      </a:r>
                    </a:p>
                    <a:p>
                      <a:pPr marL="0" marR="0">
                        <a:spcBef>
                          <a:spcPts val="0"/>
                        </a:spcBef>
                        <a:spcAft>
                          <a:spcPts val="600"/>
                        </a:spcAft>
                      </a:pP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16%</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8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25%</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648073095"/>
                  </a:ext>
                </a:extLst>
              </a:tr>
            </a:tbl>
          </a:graphicData>
        </a:graphic>
      </p:graphicFrame>
      <p:sp>
        <p:nvSpPr>
          <p:cNvPr id="4" name="Slide Number Placeholder 3">
            <a:extLst>
              <a:ext uri="{FF2B5EF4-FFF2-40B4-BE49-F238E27FC236}">
                <a16:creationId xmlns:a16="http://schemas.microsoft.com/office/drawing/2014/main" xmlns="" id="{EFD06389-1871-1049-B9D0-352612498BEB}"/>
              </a:ext>
            </a:extLst>
          </p:cNvPr>
          <p:cNvSpPr>
            <a:spLocks noGrp="1"/>
          </p:cNvSpPr>
          <p:nvPr>
            <p:ph type="sldNum" sz="quarter" idx="12"/>
          </p:nvPr>
        </p:nvSpPr>
        <p:spPr>
          <a:xfrm>
            <a:off x="8610599" y="6558456"/>
            <a:ext cx="3318641" cy="388882"/>
          </a:xfrm>
        </p:spPr>
        <p:txBody>
          <a:bodyPr/>
          <a:lstStyle/>
          <a:p>
            <a:fld id="{810E17AA-0D51-B243-8D8F-B868E08AAAC6}" type="slidenum">
              <a:rPr lang="en-US" smtClean="0"/>
              <a:t>32</a:t>
            </a:fld>
            <a:endParaRPr lang="en-US" dirty="0"/>
          </a:p>
        </p:txBody>
      </p:sp>
      <p:cxnSp>
        <p:nvCxnSpPr>
          <p:cNvPr id="7" name="Straight Connector 6">
            <a:extLst>
              <a:ext uri="{FF2B5EF4-FFF2-40B4-BE49-F238E27FC236}">
                <a16:creationId xmlns:a16="http://schemas.microsoft.com/office/drawing/2014/main" xmlns="" id="{8C640F61-4BC8-6A45-BAE7-887AEDD6C67A}"/>
              </a:ext>
            </a:extLst>
          </p:cNvPr>
          <p:cNvCxnSpPr/>
          <p:nvPr/>
        </p:nvCxnSpPr>
        <p:spPr>
          <a:xfrm>
            <a:off x="4048125" y="10552113"/>
            <a:ext cx="599757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xmlns="" id="{F3DBD734-9801-FF46-802E-7F9B131BBE92}"/>
              </a:ext>
            </a:extLst>
          </p:cNvPr>
          <p:cNvSpPr>
            <a:spLocks noChangeArrowheads="1"/>
          </p:cNvSpPr>
          <p:nvPr/>
        </p:nvSpPr>
        <p:spPr bwMode="auto">
          <a:xfrm>
            <a:off x="3127375" y="3765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Title 5">
            <a:extLst>
              <a:ext uri="{FF2B5EF4-FFF2-40B4-BE49-F238E27FC236}">
                <a16:creationId xmlns:a16="http://schemas.microsoft.com/office/drawing/2014/main" xmlns="" id="{AF90DC71-66A7-BF4C-9981-B42D074C9F98}"/>
              </a:ext>
            </a:extLst>
          </p:cNvPr>
          <p:cNvSpPr txBox="1">
            <a:spLocks/>
          </p:cNvSpPr>
          <p:nvPr/>
        </p:nvSpPr>
        <p:spPr>
          <a:xfrm>
            <a:off x="0" y="-21020"/>
            <a:ext cx="12192000" cy="630620"/>
          </a:xfrm>
          <a:prstGeom prst="rect">
            <a:avLst/>
          </a:prstGeom>
          <a:solidFill>
            <a:srgbClr val="00308F"/>
          </a:solidFill>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eaLnBrk="0" fontAlgn="base" hangingPunct="0">
              <a:lnSpc>
                <a:spcPct val="100000"/>
              </a:lnSpc>
              <a:spcAft>
                <a:spcPct val="0"/>
              </a:spcAft>
            </a:pPr>
            <a:endParaRPr lang="en-US" altLang="en-US" sz="2700" dirty="0">
              <a:solidFill>
                <a:schemeClr val="bg1"/>
              </a:solidFill>
              <a:latin typeface="Copperplate Light" panose="02000604030000020004" pitchFamily="2" charset="77"/>
              <a:ea typeface="Times New Roman" panose="02020603050405020304" pitchFamily="18" charset="0"/>
              <a:cs typeface="Times New Roman" panose="02020603050405020304" pitchFamily="18" charset="0"/>
            </a:endParaRPr>
          </a:p>
          <a:p>
            <a:pPr lvl="0" indent="457200" eaLnBrk="0" fontAlgn="base" hangingPunct="0">
              <a:lnSpc>
                <a:spcPct val="100000"/>
              </a:lnSpc>
              <a:spcAft>
                <a:spcPct val="0"/>
              </a:spcAft>
            </a:pPr>
            <a:r>
              <a:rPr lang="en-US" altLang="en-US" sz="7300" dirty="0">
                <a:solidFill>
                  <a:schemeClr val="bg1"/>
                </a:solidFill>
                <a:latin typeface="Copperplate Light" panose="02000604030000020004" pitchFamily="2" charset="77"/>
                <a:ea typeface="Times New Roman" panose="02020603050405020304" pitchFamily="18" charset="0"/>
                <a:cs typeface="Times New Roman" panose="02020603050405020304" pitchFamily="18" charset="0"/>
              </a:rPr>
              <a:t>The Alabama Divide</a:t>
            </a:r>
          </a:p>
          <a:p>
            <a:pPr lvl="0" indent="457200" eaLnBrk="0" fontAlgn="base" hangingPunct="0">
              <a:lnSpc>
                <a:spcPct val="100000"/>
              </a:lnSpc>
              <a:spcAft>
                <a:spcPct val="0"/>
              </a:spcAft>
            </a:pPr>
            <a:r>
              <a:rPr lang="en-US" alt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3200" dirty="0">
                <a:solidFill>
                  <a:schemeClr val="bg1"/>
                </a:solidFill>
                <a:latin typeface="Arial" panose="020B0604020202020204" pitchFamily="34" charset="0"/>
                <a:ea typeface="Times New Roman" panose="02020603050405020304" pitchFamily="18" charset="0"/>
                <a:cs typeface="Arial" panose="020B0604020202020204" pitchFamily="34" charset="0"/>
              </a:rPr>
              <a:t>Source: U.S. Census, Community Survey 2012-2016</a:t>
            </a:r>
          </a:p>
        </p:txBody>
      </p:sp>
    </p:spTree>
    <p:extLst>
      <p:ext uri="{BB962C8B-B14F-4D97-AF65-F5344CB8AC3E}">
        <p14:creationId xmlns:p14="http://schemas.microsoft.com/office/powerpoint/2010/main" val="57653129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2C990F-4913-6C48-825D-54424CCA3792}"/>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xmlns="" id="{EE3BEFEF-AFD9-E143-8175-5D124DCC7912}"/>
              </a:ext>
            </a:extLst>
          </p:cNvPr>
          <p:cNvGraphicFramePr>
            <a:graphicFrameLocks noGrp="1"/>
          </p:cNvGraphicFramePr>
          <p:nvPr>
            <p:ph idx="1"/>
            <p:extLst>
              <p:ext uri="{D42A27DB-BD31-4B8C-83A1-F6EECF244321}">
                <p14:modId xmlns:p14="http://schemas.microsoft.com/office/powerpoint/2010/main" val="2982775624"/>
              </p:ext>
            </p:extLst>
          </p:nvPr>
        </p:nvGraphicFramePr>
        <p:xfrm>
          <a:off x="0" y="609329"/>
          <a:ext cx="12192000" cy="6442173"/>
        </p:xfrm>
        <a:graphic>
          <a:graphicData uri="http://schemas.openxmlformats.org/drawingml/2006/table">
            <a:tbl>
              <a:tblPr firstRow="1" firstCol="1" bandRow="1">
                <a:tableStyleId>{5C22544A-7EE6-4342-B048-85BDC9FD1C3A}</a:tableStyleId>
              </a:tblPr>
              <a:tblGrid>
                <a:gridCol w="4063130">
                  <a:extLst>
                    <a:ext uri="{9D8B030D-6E8A-4147-A177-3AD203B41FA5}">
                      <a16:colId xmlns:a16="http://schemas.microsoft.com/office/drawing/2014/main" xmlns="" val="1673023784"/>
                    </a:ext>
                  </a:extLst>
                </a:gridCol>
                <a:gridCol w="4064435">
                  <a:extLst>
                    <a:ext uri="{9D8B030D-6E8A-4147-A177-3AD203B41FA5}">
                      <a16:colId xmlns:a16="http://schemas.microsoft.com/office/drawing/2014/main" xmlns="" val="1048739308"/>
                    </a:ext>
                  </a:extLst>
                </a:gridCol>
                <a:gridCol w="4064435">
                  <a:extLst>
                    <a:ext uri="{9D8B030D-6E8A-4147-A177-3AD203B41FA5}">
                      <a16:colId xmlns:a16="http://schemas.microsoft.com/office/drawing/2014/main" xmlns="" val="4124576076"/>
                    </a:ext>
                  </a:extLst>
                </a:gridCol>
              </a:tblGrid>
              <a:tr h="446222">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Metro Counties</a:t>
                      </a:r>
                    </a:p>
                    <a:p>
                      <a:pPr marL="0" marR="0" algn="ctr">
                        <a:spcBef>
                          <a:spcPts val="0"/>
                        </a:spcBef>
                        <a:spcAft>
                          <a:spcPts val="0"/>
                        </a:spcAft>
                      </a:pPr>
                      <a:r>
                        <a:rPr lang="en-US" sz="1200" b="0" dirty="0">
                          <a:solidFill>
                            <a:schemeClr val="tx1"/>
                          </a:solidFill>
                          <a:effectLst/>
                          <a:latin typeface="Arial" panose="020B0604020202020204" pitchFamily="34" charset="0"/>
                          <a:cs typeface="Arial" panose="020B0604020202020204" pitchFamily="34" charset="0"/>
                        </a:rPr>
                        <a:t>(over 100,000 population)</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Rural Counties</a:t>
                      </a:r>
                    </a:p>
                    <a:p>
                      <a:pPr marL="0" marR="0" algn="ctr">
                        <a:spcBef>
                          <a:spcPts val="0"/>
                        </a:spcBef>
                        <a:spcAft>
                          <a:spcPts val="600"/>
                        </a:spcAft>
                      </a:pPr>
                      <a:r>
                        <a:rPr lang="en-US" sz="1200" b="0" dirty="0">
                          <a:solidFill>
                            <a:schemeClr val="tx1"/>
                          </a:solidFill>
                          <a:effectLst/>
                          <a:latin typeface="Arial" panose="020B0604020202020204" pitchFamily="34" charset="0"/>
                          <a:cs typeface="Arial" panose="020B0604020202020204" pitchFamily="34" charset="0"/>
                        </a:rPr>
                        <a:t>(under 25,000 population)</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xmlns="" val="2530205729"/>
                  </a:ext>
                </a:extLst>
              </a:tr>
              <a:tr h="1225831">
                <a:tc>
                  <a:txBody>
                    <a:bodyPr/>
                    <a:lstStyle/>
                    <a:p>
                      <a:pPr marL="0" marR="0">
                        <a:spcBef>
                          <a:spcPts val="0"/>
                        </a:spcBef>
                        <a:spcAft>
                          <a:spcPts val="0"/>
                        </a:spcAft>
                      </a:pPr>
                      <a:endParaRPr lang="en-US" sz="16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  Population growth, 2000-2017</a:t>
                      </a:r>
                    </a:p>
                    <a:p>
                      <a:pPr marL="0" marR="0">
                        <a:spcBef>
                          <a:spcPts val="0"/>
                        </a:spcBef>
                        <a:spcAft>
                          <a:spcPts val="0"/>
                        </a:spcAft>
                      </a:pP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l">
                        <a:spcBef>
                          <a:spcPts val="600"/>
                        </a:spcBef>
                        <a:spcAft>
                          <a:spcPts val="600"/>
                        </a:spcAft>
                      </a:pPr>
                      <a:r>
                        <a:rPr lang="en-US" sz="1200" dirty="0">
                          <a:effectLst/>
                          <a:latin typeface="Arial" panose="020B0604020202020204" pitchFamily="34" charset="0"/>
                          <a:cs typeface="Arial" panose="020B0604020202020204" pitchFamily="34" charset="0"/>
                        </a:rPr>
                        <a:t>                       </a:t>
                      </a:r>
                    </a:p>
                    <a:p>
                      <a:pPr marL="0" marR="0" algn="l">
                        <a:spcBef>
                          <a:spcPts val="600"/>
                        </a:spcBef>
                        <a:spcAft>
                          <a:spcPts val="600"/>
                        </a:spcAft>
                      </a:pPr>
                      <a:r>
                        <a:rPr lang="en-US" sz="1200" dirty="0">
                          <a:effectLst/>
                          <a:latin typeface="Arial" panose="020B0604020202020204" pitchFamily="34" charset="0"/>
                          <a:cs typeface="Arial" panose="020B0604020202020204" pitchFamily="34" charset="0"/>
                        </a:rPr>
                        <a:t>                            Baldwin                    +51%</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Shelby                      +49</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Madison                   +44</a:t>
                      </a:r>
                    </a:p>
                  </a:txBody>
                  <a:tcPr marL="68580" marR="68580" marT="0" marB="0"/>
                </a:tc>
                <a:tc>
                  <a:txBody>
                    <a:bodyPr/>
                    <a:lstStyle/>
                    <a:p>
                      <a:pPr marL="0" marR="0" algn="l">
                        <a:spcBef>
                          <a:spcPts val="0"/>
                        </a:spcBef>
                        <a:spcAft>
                          <a:spcPts val="600"/>
                        </a:spcAft>
                      </a:pPr>
                      <a:r>
                        <a:rPr lang="en-US" sz="1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marL="0" marR="0" algn="l">
                        <a:spcBef>
                          <a:spcPts val="0"/>
                        </a:spcBef>
                        <a:spcAft>
                          <a:spcPts val="600"/>
                        </a:spcAft>
                      </a:pPr>
                      <a:r>
                        <a:rPr lang="en-US" sz="1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Perry                          </a:t>
                      </a:r>
                      <a:r>
                        <a:rPr lang="en-US" sz="1200" dirty="0">
                          <a:solidFill>
                            <a:srgbClr val="C00000"/>
                          </a:solidFill>
                          <a:effectLst/>
                          <a:latin typeface="Arial" panose="020B0604020202020204" pitchFamily="34" charset="0"/>
                          <a:ea typeface="Calibri" panose="020F0502020204030204" pitchFamily="34" charset="0"/>
                          <a:cs typeface="Arial" panose="020B0604020202020204" pitchFamily="34" charset="0"/>
                        </a:rPr>
                        <a:t>-21%</a:t>
                      </a:r>
                    </a:p>
                    <a:p>
                      <a:pPr marL="0" marR="0" algn="l">
                        <a:spcBef>
                          <a:spcPts val="0"/>
                        </a:spcBef>
                        <a:spcAft>
                          <a:spcPts val="600"/>
                        </a:spcAft>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Macon                        </a:t>
                      </a:r>
                      <a:r>
                        <a:rPr lang="en-US" sz="1200" dirty="0">
                          <a:solidFill>
                            <a:srgbClr val="C00000"/>
                          </a:solidFill>
                          <a:effectLst/>
                          <a:latin typeface="Arial" panose="020B0604020202020204" pitchFamily="34" charset="0"/>
                          <a:ea typeface="Calibri" panose="020F0502020204030204" pitchFamily="34" charset="0"/>
                          <a:cs typeface="Arial" panose="020B0604020202020204" pitchFamily="34" charset="0"/>
                        </a:rPr>
                        <a:t>-22</a:t>
                      </a:r>
                    </a:p>
                    <a:p>
                      <a:pPr marL="0" marR="0" algn="l">
                        <a:spcBef>
                          <a:spcPts val="0"/>
                        </a:spcBef>
                        <a:spcAft>
                          <a:spcPts val="600"/>
                        </a:spcAft>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Lowndes                    </a:t>
                      </a:r>
                      <a:r>
                        <a:rPr lang="en-US" sz="1200" dirty="0">
                          <a:solidFill>
                            <a:srgbClr val="C00000"/>
                          </a:solidFill>
                          <a:effectLst/>
                          <a:latin typeface="Arial" panose="020B0604020202020204" pitchFamily="34" charset="0"/>
                          <a:ea typeface="Calibri" panose="020F0502020204030204" pitchFamily="34" charset="0"/>
                          <a:cs typeface="Arial" panose="020B0604020202020204" pitchFamily="34" charset="0"/>
                        </a:rPr>
                        <a:t>-25</a:t>
                      </a:r>
                    </a:p>
                    <a:p>
                      <a:pPr marL="0" marR="0" algn="l">
                        <a:spcBef>
                          <a:spcPts val="0"/>
                        </a:spcBef>
                        <a:spcAft>
                          <a:spcPts val="600"/>
                        </a:spcAft>
                      </a:pPr>
                      <a:endParaRPr lang="en-US" sz="1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950112600"/>
                  </a:ext>
                </a:extLst>
              </a:tr>
              <a:tr h="1177669">
                <a:tc>
                  <a:txBody>
                    <a:bodyPr/>
                    <a:lstStyle/>
                    <a:p>
                      <a:pPr marL="0" marR="0">
                        <a:spcBef>
                          <a:spcPts val="0"/>
                        </a:spcBef>
                        <a:spcAft>
                          <a:spcPts val="600"/>
                        </a:spcAft>
                      </a:pPr>
                      <a:endParaRPr lang="en-US" sz="16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600" b="0" dirty="0">
                          <a:solidFill>
                            <a:schemeClr val="tx1"/>
                          </a:solidFill>
                          <a:effectLst/>
                          <a:latin typeface="Arial" panose="020B0604020202020204" pitchFamily="34" charset="0"/>
                          <a:cs typeface="Arial" panose="020B0604020202020204" pitchFamily="34" charset="0"/>
                        </a:rPr>
                        <a:t>  Adults age 25 and older with less </a:t>
                      </a:r>
                    </a:p>
                    <a:p>
                      <a:pPr marL="0" marR="0">
                        <a:spcBef>
                          <a:spcPts val="0"/>
                        </a:spcBef>
                        <a:spcAft>
                          <a:spcPts val="600"/>
                        </a:spcAft>
                      </a:pPr>
                      <a:r>
                        <a:rPr lang="en-US" sz="1600" b="0" dirty="0">
                          <a:solidFill>
                            <a:schemeClr val="tx1"/>
                          </a:solidFill>
                          <a:effectLst/>
                          <a:latin typeface="Arial" panose="020B0604020202020204" pitchFamily="34" charset="0"/>
                          <a:cs typeface="Arial" panose="020B0604020202020204" pitchFamily="34" charset="0"/>
                        </a:rPr>
                        <a:t>  than HS diploma</a:t>
                      </a:r>
                    </a:p>
                    <a:p>
                      <a:pPr marL="0" marR="0">
                        <a:spcBef>
                          <a:spcPts val="0"/>
                        </a:spcBef>
                        <a:spcAft>
                          <a:spcPts val="600"/>
                        </a:spcAft>
                      </a:pP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Shelby                         8%</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Madison                       9</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Baldwin                      10</a:t>
                      </a:r>
                    </a:p>
                  </a:txBody>
                  <a:tcPr marL="68580" marR="68580" marT="0" marB="0"/>
                </a:tc>
                <a:tc>
                  <a:txBody>
                    <a:bodyPr/>
                    <a:lstStyle/>
                    <a:p>
                      <a:pPr marL="0" marR="0" algn="ctr">
                        <a:spcBef>
                          <a:spcPts val="0"/>
                        </a:spcBef>
                        <a:spcAft>
                          <a:spcPts val="0"/>
                        </a:spcAft>
                      </a:pPr>
                      <a:endParaRPr lang="en-US" sz="1200" dirty="0">
                        <a:effectLst/>
                        <a:latin typeface="Arial" panose="020B0604020202020204" pitchFamily="34" charset="0"/>
                        <a:cs typeface="Arial" panose="020B0604020202020204" pitchFamily="34" charset="0"/>
                      </a:endParaRP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Coosa                        27%</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DeKalb                       27</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Bullock                       33</a:t>
                      </a:r>
                    </a:p>
                    <a:p>
                      <a:pPr marL="0" marR="0" algn="ctr">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720701816"/>
                  </a:ext>
                </a:extLst>
              </a:tr>
              <a:tr h="1177669">
                <a:tc>
                  <a:txBody>
                    <a:bodyPr/>
                    <a:lstStyle/>
                    <a:p>
                      <a:pPr marL="0" marR="0">
                        <a:spcBef>
                          <a:spcPts val="0"/>
                        </a:spcBef>
                        <a:spcAft>
                          <a:spcPts val="600"/>
                        </a:spcAft>
                      </a:pPr>
                      <a:endParaRPr lang="en-US" sz="16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600" b="0" dirty="0">
                          <a:solidFill>
                            <a:schemeClr val="tx1"/>
                          </a:solidFill>
                          <a:effectLst/>
                          <a:latin typeface="Arial" panose="020B0604020202020204" pitchFamily="34" charset="0"/>
                          <a:cs typeface="Arial" panose="020B0604020202020204" pitchFamily="34" charset="0"/>
                        </a:rPr>
                        <a:t>  Adults age 25 and older with a </a:t>
                      </a:r>
                    </a:p>
                    <a:p>
                      <a:pPr marL="0" marR="0">
                        <a:spcBef>
                          <a:spcPts val="0"/>
                        </a:spcBef>
                        <a:spcAft>
                          <a:spcPts val="600"/>
                        </a:spcAft>
                      </a:pPr>
                      <a:r>
                        <a:rPr lang="en-US" sz="1600" b="0" dirty="0">
                          <a:solidFill>
                            <a:schemeClr val="tx1"/>
                          </a:solidFill>
                          <a:effectLst/>
                          <a:latin typeface="Arial" panose="020B0604020202020204" pitchFamily="34" charset="0"/>
                          <a:cs typeface="Arial" panose="020B0604020202020204" pitchFamily="34" charset="0"/>
                        </a:rPr>
                        <a:t>  college degree or more</a:t>
                      </a:r>
                    </a:p>
                    <a:p>
                      <a:pPr marL="0" marR="0">
                        <a:spcBef>
                          <a:spcPts val="0"/>
                        </a:spcBef>
                        <a:spcAft>
                          <a:spcPts val="600"/>
                        </a:spcAft>
                      </a:pP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endParaRPr lang="en-US" sz="1200" dirty="0">
                        <a:effectLst/>
                        <a:latin typeface="Arial" panose="020B0604020202020204" pitchFamily="34" charset="0"/>
                        <a:cs typeface="Arial" panose="020B0604020202020204" pitchFamily="34" charset="0"/>
                      </a:endParaRP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Shelby                        41%</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Madison                      41</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Lee                             34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endParaRPr lang="en-US" sz="1200" dirty="0">
                        <a:effectLst/>
                        <a:latin typeface="Arial" panose="020B0604020202020204" pitchFamily="34" charset="0"/>
                        <a:cs typeface="Arial" panose="020B0604020202020204" pitchFamily="34" charset="0"/>
                      </a:endParaRP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Coosa                       10%</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Washington               10</a:t>
                      </a:r>
                    </a:p>
                    <a:p>
                      <a:pPr marL="0" marR="0" algn="l">
                        <a:spcBef>
                          <a:spcPts val="0"/>
                        </a:spcBef>
                        <a:spcAft>
                          <a:spcPts val="600"/>
                        </a:spcAft>
                      </a:pPr>
                      <a:r>
                        <a:rPr lang="en-US" sz="1200" dirty="0">
                          <a:effectLst/>
                          <a:latin typeface="Arial" panose="020B0604020202020204" pitchFamily="34" charset="0"/>
                          <a:cs typeface="Arial" panose="020B0604020202020204" pitchFamily="34" charset="0"/>
                        </a:rPr>
                        <a:t>                          Conecuh                     9</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gn="l">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909480409"/>
                  </a:ext>
                </a:extLst>
              </a:tr>
              <a:tr h="1192576">
                <a:tc>
                  <a:txBody>
                    <a:bodyPr/>
                    <a:lstStyle/>
                    <a:p>
                      <a:pPr marL="0" marR="0">
                        <a:spcBef>
                          <a:spcPts val="0"/>
                        </a:spcBef>
                        <a:spcAft>
                          <a:spcPts val="600"/>
                        </a:spcAft>
                      </a:pPr>
                      <a:endParaRPr lang="en-US" sz="16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600" b="0" dirty="0">
                          <a:solidFill>
                            <a:schemeClr val="tx1"/>
                          </a:solidFill>
                          <a:effectLst/>
                          <a:latin typeface="Arial" panose="020B0604020202020204" pitchFamily="34" charset="0"/>
                          <a:cs typeface="Arial" panose="020B0604020202020204" pitchFamily="34" charset="0"/>
                        </a:rPr>
                        <a:t> Median household income</a:t>
                      </a:r>
                    </a:p>
                    <a:p>
                      <a:pPr marL="0" marR="0">
                        <a:spcBef>
                          <a:spcPts val="0"/>
                        </a:spcBef>
                        <a:spcAft>
                          <a:spcPts val="600"/>
                        </a:spcAft>
                      </a:pP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366713" lvl="1" indent="0">
                        <a:spcAft>
                          <a:spcPts val="600"/>
                        </a:spcAft>
                        <a:buSzPct val="65000"/>
                        <a:buFont typeface="Wingdings" charset="2"/>
                        <a:buNone/>
                      </a:pPr>
                      <a:endParaRPr lang="en-US" altLang="en-US" sz="1200" dirty="0">
                        <a:solidFill>
                          <a:srgbClr val="000000"/>
                        </a:solidFill>
                        <a:latin typeface="Arial" charset="0"/>
                        <a:ea typeface="ＭＳ Ｐゴシック" charset="-128"/>
                      </a:endParaRPr>
                    </a:p>
                    <a:p>
                      <a:pPr marL="366713" lvl="1" indent="0">
                        <a:spcAft>
                          <a:spcPts val="600"/>
                        </a:spcAft>
                        <a:buSzPct val="65000"/>
                        <a:buFont typeface="Wingdings" charset="2"/>
                        <a:buNone/>
                      </a:pPr>
                      <a:r>
                        <a:rPr lang="en-US" altLang="en-US" sz="1200" dirty="0">
                          <a:solidFill>
                            <a:srgbClr val="000000"/>
                          </a:solidFill>
                          <a:latin typeface="Arial" charset="0"/>
                          <a:ea typeface="ＭＳ Ｐゴシック" charset="-128"/>
                        </a:rPr>
                        <a:t>                   Shelby                   $72,310</a:t>
                      </a:r>
                    </a:p>
                    <a:p>
                      <a:pPr marL="366713" lvl="1" indent="0">
                        <a:spcAft>
                          <a:spcPts val="600"/>
                        </a:spcAft>
                        <a:buSzPct val="65000"/>
                        <a:buFont typeface="Wingdings" charset="2"/>
                        <a:buNone/>
                      </a:pPr>
                      <a:r>
                        <a:rPr lang="en-US" altLang="en-US" sz="1200" dirty="0">
                          <a:solidFill>
                            <a:srgbClr val="000000"/>
                          </a:solidFill>
                          <a:latin typeface="Arial" charset="0"/>
                          <a:ea typeface="ＭＳ Ｐゴシック" charset="-128"/>
                        </a:rPr>
                        <a:t>                   Madison                $60,150</a:t>
                      </a:r>
                    </a:p>
                    <a:p>
                      <a:pPr marL="366713" lvl="1" indent="0">
                        <a:spcAft>
                          <a:spcPts val="600"/>
                        </a:spcAft>
                        <a:buSzPct val="65000"/>
                        <a:buFont typeface="Wingdings" charset="2"/>
                        <a:buNone/>
                      </a:pPr>
                      <a:r>
                        <a:rPr lang="en-US" altLang="en-US" sz="1200" dirty="0">
                          <a:solidFill>
                            <a:srgbClr val="000000"/>
                          </a:solidFill>
                          <a:latin typeface="Arial" charset="0"/>
                          <a:ea typeface="ＭＳ Ｐゴシック" charset="-128"/>
                        </a:rPr>
                        <a:t>                   St. Clair                 $54,042</a:t>
                      </a:r>
                    </a:p>
                  </a:txBody>
                  <a:tcPr marL="68580" marR="68580" marT="0" marB="0"/>
                </a:tc>
                <a:tc>
                  <a:txBody>
                    <a:bodyPr/>
                    <a:lstStyle/>
                    <a:p>
                      <a:pPr marL="0" marR="0" algn="ctr">
                        <a:spcBef>
                          <a:spcPts val="0"/>
                        </a:spcBef>
                        <a:spcAft>
                          <a:spcPts val="0"/>
                        </a:spcAft>
                      </a:pPr>
                      <a:endParaRPr lang="en-US" sz="1200" dirty="0">
                        <a:effectLst/>
                        <a:latin typeface="Arial" panose="020B0604020202020204" pitchFamily="34" charset="0"/>
                        <a:cs typeface="Arial" panose="020B0604020202020204" pitchFamily="34" charset="0"/>
                      </a:endParaRPr>
                    </a:p>
                    <a:p>
                      <a:pPr marL="366713" lvl="1" indent="0">
                        <a:spcAft>
                          <a:spcPts val="600"/>
                        </a:spcAft>
                        <a:buSzPct val="65000"/>
                        <a:buFont typeface="Wingdings" charset="2"/>
                        <a:buNone/>
                      </a:pPr>
                      <a:r>
                        <a:rPr lang="en-US" altLang="en-US" sz="1200" dirty="0">
                          <a:solidFill>
                            <a:srgbClr val="000000"/>
                          </a:solidFill>
                          <a:latin typeface="Arial" charset="0"/>
                          <a:ea typeface="ＭＳ Ｐゴシック" charset="-128"/>
                        </a:rPr>
                        <a:t>                  Wilcox                  $24,442</a:t>
                      </a:r>
                    </a:p>
                    <a:p>
                      <a:pPr marL="366713" lvl="1" indent="0">
                        <a:spcAft>
                          <a:spcPts val="600"/>
                        </a:spcAft>
                        <a:buSzPct val="65000"/>
                        <a:buFont typeface="Wingdings" charset="2"/>
                        <a:buNone/>
                      </a:pPr>
                      <a:r>
                        <a:rPr lang="en-US" altLang="en-US" sz="1200" dirty="0">
                          <a:solidFill>
                            <a:srgbClr val="000000"/>
                          </a:solidFill>
                          <a:latin typeface="Arial" charset="0"/>
                          <a:ea typeface="ＭＳ Ｐゴシック" charset="-128"/>
                        </a:rPr>
                        <a:t>                  Greene                 $21,339</a:t>
                      </a:r>
                    </a:p>
                    <a:p>
                      <a:pPr marL="366713" lvl="1" indent="0">
                        <a:spcAft>
                          <a:spcPts val="1200"/>
                        </a:spcAft>
                        <a:buSzPct val="65000"/>
                        <a:buFont typeface="Wingdings" charset="2"/>
                        <a:buNone/>
                      </a:pPr>
                      <a:r>
                        <a:rPr lang="en-US" altLang="en-US" sz="1200" dirty="0">
                          <a:solidFill>
                            <a:srgbClr val="000000"/>
                          </a:solidFill>
                          <a:latin typeface="Arial" charset="0"/>
                          <a:ea typeface="ＭＳ Ｐゴシック" charset="-128"/>
                        </a:rPr>
                        <a:t>                  Sumter                 $20,428</a:t>
                      </a:r>
                    </a:p>
                    <a:p>
                      <a:pPr marL="366713" lvl="1" indent="0">
                        <a:spcAft>
                          <a:spcPts val="1200"/>
                        </a:spcAft>
                        <a:buSzPct val="65000"/>
                        <a:buFont typeface="Wingdings" charset="2"/>
                        <a:buNone/>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861677513"/>
                  </a:ext>
                </a:extLst>
              </a:tr>
              <a:tr h="1118040">
                <a:tc>
                  <a:txBody>
                    <a:bodyPr/>
                    <a:lstStyle/>
                    <a:p>
                      <a:pPr marL="0" marR="0">
                        <a:spcBef>
                          <a:spcPts val="0"/>
                        </a:spcBef>
                        <a:spcAft>
                          <a:spcPts val="600"/>
                        </a:spcAft>
                      </a:pPr>
                      <a:endParaRPr lang="en-US" sz="1600" b="0" dirty="0">
                        <a:solidFill>
                          <a:schemeClr val="tx1"/>
                        </a:solidFill>
                        <a:effectLst/>
                        <a:latin typeface="Arial" panose="020B0604020202020204" pitchFamily="34" charset="0"/>
                        <a:cs typeface="Arial" panose="020B0604020202020204" pitchFamily="34" charset="0"/>
                      </a:endParaRPr>
                    </a:p>
                    <a:p>
                      <a:pPr marL="0" marR="0">
                        <a:spcBef>
                          <a:spcPts val="0"/>
                        </a:spcBef>
                        <a:spcAft>
                          <a:spcPts val="600"/>
                        </a:spcAft>
                      </a:pPr>
                      <a:r>
                        <a:rPr lang="en-US" sz="1600" b="0" dirty="0">
                          <a:solidFill>
                            <a:schemeClr val="tx1"/>
                          </a:solidFill>
                          <a:effectLst/>
                          <a:latin typeface="Arial" panose="020B0604020202020204" pitchFamily="34" charset="0"/>
                          <a:cs typeface="Arial" panose="020B0604020202020204" pitchFamily="34" charset="0"/>
                        </a:rPr>
                        <a:t> Percent below poverty level</a:t>
                      </a:r>
                    </a:p>
                    <a:p>
                      <a:pPr marL="0" marR="0">
                        <a:spcBef>
                          <a:spcPts val="0"/>
                        </a:spcBef>
                        <a:spcAft>
                          <a:spcPts val="600"/>
                        </a:spcAft>
                      </a:pP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60000"/>
                        <a:lumOff val="40000"/>
                      </a:schemeClr>
                    </a:solidFill>
                  </a:tcPr>
                </a:tc>
                <a:tc>
                  <a:txBody>
                    <a:bodyPr/>
                    <a:lstStyle/>
                    <a:p>
                      <a:pPr eaLnBrk="1" hangingPunct="1">
                        <a:buSzPct val="65000"/>
                        <a:buFont typeface="Wingdings" charset="2"/>
                        <a:buNone/>
                      </a:pPr>
                      <a:r>
                        <a:rPr lang="en-US" altLang="en-US" sz="1200" dirty="0">
                          <a:solidFill>
                            <a:srgbClr val="000000"/>
                          </a:solidFill>
                          <a:latin typeface="Arial" charset="0"/>
                          <a:ea typeface="ＭＳ Ｐゴシック" charset="-128"/>
                        </a:rPr>
                        <a:t>                     </a:t>
                      </a:r>
                    </a:p>
                    <a:p>
                      <a:pPr eaLnBrk="1" hangingPunct="1">
                        <a:spcAft>
                          <a:spcPts val="600"/>
                        </a:spcAft>
                        <a:buSzPct val="65000"/>
                        <a:buFont typeface="Wingdings" charset="2"/>
                        <a:buNone/>
                      </a:pPr>
                      <a:r>
                        <a:rPr lang="en-US" altLang="en-US" sz="1200" dirty="0">
                          <a:solidFill>
                            <a:srgbClr val="000000"/>
                          </a:solidFill>
                          <a:latin typeface="Arial" charset="0"/>
                          <a:ea typeface="ＭＳ Ｐゴシック" charset="-128"/>
                        </a:rPr>
                        <a:t>                          Shelby                          8%</a:t>
                      </a:r>
                    </a:p>
                    <a:p>
                      <a:pPr eaLnBrk="1" hangingPunct="1">
                        <a:spcAft>
                          <a:spcPts val="600"/>
                        </a:spcAft>
                        <a:buSzPct val="65000"/>
                        <a:buFont typeface="Wingdings" charset="2"/>
                        <a:buNone/>
                      </a:pPr>
                      <a:r>
                        <a:rPr lang="en-US" altLang="en-US" sz="1200" dirty="0">
                          <a:solidFill>
                            <a:srgbClr val="000000"/>
                          </a:solidFill>
                          <a:latin typeface="Arial" charset="0"/>
                          <a:ea typeface="ＭＳ Ｐゴシック" charset="-128"/>
                        </a:rPr>
                        <a:t>                          Baldwin                       12</a:t>
                      </a:r>
                    </a:p>
                    <a:p>
                      <a:pPr eaLnBrk="1" hangingPunct="1">
                        <a:spcAft>
                          <a:spcPts val="600"/>
                        </a:spcAft>
                        <a:buSzPct val="65000"/>
                        <a:buFont typeface="Wingdings" charset="2"/>
                        <a:buNone/>
                      </a:pPr>
                      <a:r>
                        <a:rPr lang="en-US" altLang="en-US" sz="1200" dirty="0">
                          <a:solidFill>
                            <a:srgbClr val="000000"/>
                          </a:solidFill>
                          <a:latin typeface="Arial" charset="0"/>
                          <a:ea typeface="ＭＳ Ｐゴシック" charset="-128"/>
                        </a:rPr>
                        <a:t>                          St. Clair                       12</a:t>
                      </a:r>
                    </a:p>
                    <a:p>
                      <a:pPr marL="0" marR="0" algn="l">
                        <a:spcBef>
                          <a:spcPts val="0"/>
                        </a:spcBef>
                        <a:spcAft>
                          <a:spcPts val="0"/>
                        </a:spcAft>
                      </a:pPr>
                      <a:endParaRPr lang="en-US" sz="1200" dirty="0">
                        <a:effectLst/>
                        <a:latin typeface="Arial" panose="020B0604020202020204" pitchFamily="34" charset="0"/>
                        <a:cs typeface="Arial" panose="020B0604020202020204" pitchFamily="34" charset="0"/>
                      </a:endParaRPr>
                    </a:p>
                  </a:txBody>
                  <a:tcPr marL="68580" marR="68580" marT="0" marB="0"/>
                </a:tc>
                <a:tc>
                  <a:txBody>
                    <a:bodyPr/>
                    <a:lstStyle/>
                    <a:p>
                      <a:pPr eaLnBrk="1" hangingPunct="1">
                        <a:buSzPct val="65000"/>
                        <a:buFont typeface="Wingdings" charset="2"/>
                        <a:buNone/>
                      </a:pPr>
                      <a:r>
                        <a:rPr lang="en-US" altLang="en-US" sz="1200" dirty="0">
                          <a:solidFill>
                            <a:srgbClr val="000000"/>
                          </a:solidFill>
                          <a:latin typeface="Arial" charset="0"/>
                          <a:ea typeface="ＭＳ Ｐゴシック" charset="-128"/>
                        </a:rPr>
                        <a:t>                     </a:t>
                      </a:r>
                    </a:p>
                    <a:p>
                      <a:pPr eaLnBrk="1" hangingPunct="1">
                        <a:spcAft>
                          <a:spcPts val="600"/>
                        </a:spcAft>
                        <a:buSzPct val="65000"/>
                        <a:buFont typeface="Wingdings" charset="2"/>
                        <a:buNone/>
                      </a:pPr>
                      <a:r>
                        <a:rPr lang="en-US" altLang="en-US" sz="1200" dirty="0">
                          <a:solidFill>
                            <a:srgbClr val="000000"/>
                          </a:solidFill>
                          <a:latin typeface="Arial" charset="0"/>
                          <a:ea typeface="ＭＳ Ｐゴシック" charset="-128"/>
                        </a:rPr>
                        <a:t>                          Greene                       34%</a:t>
                      </a:r>
                    </a:p>
                    <a:p>
                      <a:pPr eaLnBrk="1" hangingPunct="1">
                        <a:spcAft>
                          <a:spcPts val="600"/>
                        </a:spcAft>
                        <a:buSzPct val="65000"/>
                        <a:buFont typeface="Wingdings" charset="2"/>
                        <a:buNone/>
                      </a:pPr>
                      <a:r>
                        <a:rPr lang="en-US" altLang="en-US" sz="1200" dirty="0">
                          <a:solidFill>
                            <a:srgbClr val="000000"/>
                          </a:solidFill>
                          <a:latin typeface="Arial" charset="0"/>
                          <a:ea typeface="ＭＳ Ｐゴシック" charset="-128"/>
                        </a:rPr>
                        <a:t>                          Perry                           35 </a:t>
                      </a:r>
                    </a:p>
                    <a:p>
                      <a:pPr eaLnBrk="1" hangingPunct="1">
                        <a:spcAft>
                          <a:spcPts val="600"/>
                        </a:spcAft>
                        <a:buSzPct val="65000"/>
                        <a:buFont typeface="Wingdings" charset="2"/>
                        <a:buNone/>
                      </a:pPr>
                      <a:r>
                        <a:rPr lang="en-US" altLang="en-US" sz="1200" dirty="0">
                          <a:solidFill>
                            <a:srgbClr val="000000"/>
                          </a:solidFill>
                          <a:latin typeface="Arial" charset="0"/>
                          <a:ea typeface="ＭＳ Ｐゴシック" charset="-128"/>
                        </a:rPr>
                        <a:t>                          Dallas                          35</a:t>
                      </a:r>
                    </a:p>
                    <a:p>
                      <a:pPr marL="0" marR="0" algn="ctr">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648073095"/>
                  </a:ext>
                </a:extLst>
              </a:tr>
            </a:tbl>
          </a:graphicData>
        </a:graphic>
      </p:graphicFrame>
      <p:sp>
        <p:nvSpPr>
          <p:cNvPr id="4" name="Slide Number Placeholder 3">
            <a:extLst>
              <a:ext uri="{FF2B5EF4-FFF2-40B4-BE49-F238E27FC236}">
                <a16:creationId xmlns:a16="http://schemas.microsoft.com/office/drawing/2014/main" xmlns="" id="{EFD06389-1871-1049-B9D0-352612498BEB}"/>
              </a:ext>
            </a:extLst>
          </p:cNvPr>
          <p:cNvSpPr>
            <a:spLocks noGrp="1"/>
          </p:cNvSpPr>
          <p:nvPr>
            <p:ph type="sldNum" sz="quarter" idx="12"/>
          </p:nvPr>
        </p:nvSpPr>
        <p:spPr>
          <a:xfrm>
            <a:off x="8610599" y="6558456"/>
            <a:ext cx="3318641" cy="388882"/>
          </a:xfrm>
        </p:spPr>
        <p:txBody>
          <a:bodyPr/>
          <a:lstStyle/>
          <a:p>
            <a:fld id="{810E17AA-0D51-B243-8D8F-B868E08AAAC6}" type="slidenum">
              <a:rPr lang="en-US" smtClean="0"/>
              <a:t>33</a:t>
            </a:fld>
            <a:endParaRPr lang="en-US" dirty="0"/>
          </a:p>
        </p:txBody>
      </p:sp>
      <p:cxnSp>
        <p:nvCxnSpPr>
          <p:cNvPr id="7" name="Straight Connector 6">
            <a:extLst>
              <a:ext uri="{FF2B5EF4-FFF2-40B4-BE49-F238E27FC236}">
                <a16:creationId xmlns:a16="http://schemas.microsoft.com/office/drawing/2014/main" xmlns="" id="{8C640F61-4BC8-6A45-BAE7-887AEDD6C67A}"/>
              </a:ext>
            </a:extLst>
          </p:cNvPr>
          <p:cNvCxnSpPr/>
          <p:nvPr/>
        </p:nvCxnSpPr>
        <p:spPr>
          <a:xfrm>
            <a:off x="4048125" y="10552113"/>
            <a:ext cx="599757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xmlns="" id="{F3DBD734-9801-FF46-802E-7F9B131BBE92}"/>
              </a:ext>
            </a:extLst>
          </p:cNvPr>
          <p:cNvSpPr>
            <a:spLocks noChangeArrowheads="1"/>
          </p:cNvSpPr>
          <p:nvPr/>
        </p:nvSpPr>
        <p:spPr bwMode="auto">
          <a:xfrm>
            <a:off x="3127375" y="3765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Title 5">
            <a:extLst>
              <a:ext uri="{FF2B5EF4-FFF2-40B4-BE49-F238E27FC236}">
                <a16:creationId xmlns:a16="http://schemas.microsoft.com/office/drawing/2014/main" xmlns="" id="{AF90DC71-66A7-BF4C-9981-B42D074C9F98}"/>
              </a:ext>
            </a:extLst>
          </p:cNvPr>
          <p:cNvSpPr txBox="1">
            <a:spLocks/>
          </p:cNvSpPr>
          <p:nvPr/>
        </p:nvSpPr>
        <p:spPr>
          <a:xfrm>
            <a:off x="0" y="-21020"/>
            <a:ext cx="12192000" cy="630620"/>
          </a:xfrm>
          <a:prstGeom prst="rect">
            <a:avLst/>
          </a:prstGeom>
          <a:solidFill>
            <a:srgbClr val="00308F"/>
          </a:solidFill>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457200" eaLnBrk="0" fontAlgn="base" hangingPunct="0">
              <a:lnSpc>
                <a:spcPct val="100000"/>
              </a:lnSpc>
              <a:spcAft>
                <a:spcPct val="0"/>
              </a:spcAft>
            </a:pPr>
            <a:endParaRPr lang="en-US" altLang="en-US" sz="2700" dirty="0">
              <a:solidFill>
                <a:schemeClr val="bg1"/>
              </a:solidFill>
              <a:latin typeface="Copperplate Light" panose="02000604030000020004" pitchFamily="2" charset="77"/>
              <a:ea typeface="Times New Roman" panose="02020603050405020304" pitchFamily="18" charset="0"/>
              <a:cs typeface="Times New Roman" panose="02020603050405020304" pitchFamily="18" charset="0"/>
            </a:endParaRPr>
          </a:p>
          <a:p>
            <a:pPr lvl="0" indent="457200" eaLnBrk="0" fontAlgn="base" hangingPunct="0">
              <a:lnSpc>
                <a:spcPct val="100000"/>
              </a:lnSpc>
              <a:spcAft>
                <a:spcPct val="0"/>
              </a:spcAft>
            </a:pPr>
            <a:r>
              <a:rPr lang="en-US" altLang="en-US" sz="5900" dirty="0">
                <a:solidFill>
                  <a:schemeClr val="bg1"/>
                </a:solidFill>
                <a:latin typeface="Copperplate Light" panose="02000604030000020004" pitchFamily="2" charset="77"/>
                <a:ea typeface="Times New Roman" panose="02020603050405020304" pitchFamily="18" charset="0"/>
                <a:cs typeface="Times New Roman" panose="02020603050405020304" pitchFamily="18" charset="0"/>
              </a:rPr>
              <a:t>The Alabama Divide</a:t>
            </a:r>
          </a:p>
          <a:p>
            <a:pPr lvl="0" indent="457200" eaLnBrk="0" fontAlgn="base" hangingPunct="0">
              <a:lnSpc>
                <a:spcPct val="100000"/>
              </a:lnSpc>
              <a:spcAft>
                <a:spcPct val="0"/>
              </a:spcAft>
            </a:pPr>
            <a:r>
              <a:rPr lang="en-US" altLang="en-US" sz="1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300" dirty="0">
                <a:solidFill>
                  <a:schemeClr val="bg1"/>
                </a:solidFill>
                <a:latin typeface="Arial" panose="020B0604020202020204" pitchFamily="34" charset="0"/>
                <a:ea typeface="Times New Roman" panose="02020603050405020304" pitchFamily="18" charset="0"/>
                <a:cs typeface="Arial" panose="020B0604020202020204" pitchFamily="34" charset="0"/>
              </a:rPr>
              <a:t>Source: U.S. Census, Community Survey 2012-2016</a:t>
            </a:r>
          </a:p>
        </p:txBody>
      </p:sp>
    </p:spTree>
    <p:extLst>
      <p:ext uri="{BB962C8B-B14F-4D97-AF65-F5344CB8AC3E}">
        <p14:creationId xmlns:p14="http://schemas.microsoft.com/office/powerpoint/2010/main" val="301336776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3AC3B28-4AE7-C248-A3E2-3CC6FC5A2F14}" type="slidenum">
              <a:rPr lang="en-US" sz="1000"/>
              <a:pPr>
                <a:defRPr/>
              </a:pPr>
              <a:t>34</a:t>
            </a:fld>
            <a:endParaRPr lang="en-US" sz="1000" dirty="0"/>
          </a:p>
        </p:txBody>
      </p:sp>
      <p:sp>
        <p:nvSpPr>
          <p:cNvPr id="726019" name="Rectangle 3"/>
          <p:cNvSpPr>
            <a:spLocks noGrp="1" noChangeArrowheads="1"/>
          </p:cNvSpPr>
          <p:nvPr>
            <p:ph type="body" idx="1"/>
          </p:nvPr>
        </p:nvSpPr>
        <p:spPr>
          <a:xfrm>
            <a:off x="1113692" y="1248228"/>
            <a:ext cx="10396136" cy="4847771"/>
          </a:xfrm>
        </p:spPr>
        <p:txBody>
          <a:bodyPr>
            <a:normAutofit fontScale="92500" lnSpcReduction="10000"/>
          </a:bodyPr>
          <a:lstStyle/>
          <a:p>
            <a:pPr marL="609600" indent="-609600" algn="ctr">
              <a:spcAft>
                <a:spcPts val="600"/>
              </a:spcAft>
              <a:buNone/>
              <a:defRPr/>
            </a:pPr>
            <a:r>
              <a:rPr lang="en-US" sz="1600" dirty="0">
                <a:latin typeface="Arial"/>
                <a:ea typeface="ＭＳ Ｐゴシック" charset="0"/>
                <a:cs typeface="Arial"/>
              </a:rPr>
              <a:t>June 16, 2006, Auburn University</a:t>
            </a:r>
          </a:p>
          <a:p>
            <a:pPr marL="609600" indent="-609600" algn="ctr">
              <a:buNone/>
              <a:defRPr/>
            </a:pPr>
            <a:r>
              <a:rPr lang="ja-JP" altLang="en-US" sz="2000">
                <a:latin typeface="Arial"/>
                <a:ea typeface="ＭＳ Ｐゴシック" charset="0"/>
                <a:cs typeface="Arial"/>
              </a:rPr>
              <a:t>“</a:t>
            </a:r>
            <a:r>
              <a:rPr lang="en-US" sz="2000" dirty="0">
                <a:latin typeface="Arial"/>
                <a:ea typeface="ＭＳ Ｐゴシック" charset="0"/>
                <a:cs typeface="Arial"/>
              </a:rPr>
              <a:t>Priorities for Strengthening the Future of Rural Alabama</a:t>
            </a:r>
            <a:r>
              <a:rPr lang="ja-JP" altLang="en-US" sz="2000">
                <a:latin typeface="Arial"/>
                <a:ea typeface="ＭＳ Ｐゴシック" charset="0"/>
                <a:cs typeface="Arial"/>
              </a:rPr>
              <a:t>”</a:t>
            </a:r>
            <a:r>
              <a:rPr lang="en-US" sz="2000" dirty="0">
                <a:latin typeface="Arial"/>
                <a:ea typeface="ＭＳ Ｐゴシック" charset="0"/>
                <a:cs typeface="Arial"/>
              </a:rPr>
              <a:t> </a:t>
            </a:r>
          </a:p>
          <a:p>
            <a:pPr marL="0" indent="0">
              <a:buSzPct val="85000"/>
              <a:buNone/>
              <a:defRPr/>
            </a:pPr>
            <a:endParaRPr lang="en-US" dirty="0">
              <a:solidFill>
                <a:srgbClr val="000090"/>
              </a:solidFill>
              <a:latin typeface="Arial"/>
              <a:ea typeface="ＭＳ Ｐゴシック" charset="0"/>
              <a:cs typeface="Arial"/>
            </a:endParaRPr>
          </a:p>
          <a:p>
            <a:pPr marL="0" indent="-609600">
              <a:spcBef>
                <a:spcPts val="0"/>
              </a:spcBef>
              <a:buSzPct val="85000"/>
              <a:buFont typeface="Arial" charset="0"/>
              <a:buAutoNum type="arabicPeriod"/>
              <a:defRPr/>
            </a:pPr>
            <a:r>
              <a:rPr lang="en-US" sz="2400" dirty="0">
                <a:solidFill>
                  <a:srgbClr val="000090"/>
                </a:solidFill>
                <a:latin typeface="Arial"/>
                <a:ea typeface="ＭＳ Ｐゴシック" charset="0"/>
                <a:cs typeface="Arial"/>
              </a:rPr>
              <a:t>Leadership &amp; Citizen Participation </a:t>
            </a:r>
          </a:p>
          <a:p>
            <a:pPr marL="0" indent="-609600">
              <a:spcBef>
                <a:spcPts val="0"/>
              </a:spcBef>
              <a:spcAft>
                <a:spcPts val="2400"/>
              </a:spcAft>
              <a:buSzPct val="85000"/>
              <a:buNone/>
              <a:defRPr/>
            </a:pPr>
            <a:r>
              <a:rPr lang="en-US" dirty="0">
                <a:solidFill>
                  <a:srgbClr val="000090"/>
                </a:solidFill>
                <a:effectLst/>
                <a:latin typeface="Arial"/>
                <a:ea typeface="ＭＳ Ｐゴシック" charset="0"/>
                <a:cs typeface="Arial"/>
              </a:rPr>
              <a:t>	</a:t>
            </a:r>
            <a:r>
              <a:rPr lang="en-US" sz="2000" dirty="0">
                <a:latin typeface="Arial"/>
                <a:ea typeface="ＭＳ Ｐゴシック" charset="0"/>
                <a:cs typeface="Arial"/>
              </a:rPr>
              <a:t>(civic infrastructure)</a:t>
            </a:r>
          </a:p>
          <a:p>
            <a:pPr marL="609600" indent="-609600">
              <a:spcBef>
                <a:spcPts val="0"/>
              </a:spcBef>
              <a:buSzPct val="85000"/>
              <a:buFont typeface="Tahoma" charset="0"/>
              <a:buAutoNum type="arabicPeriod" startAt="2"/>
              <a:defRPr/>
            </a:pPr>
            <a:r>
              <a:rPr lang="en-US" sz="2400" dirty="0">
                <a:solidFill>
                  <a:srgbClr val="000090"/>
                </a:solidFill>
                <a:latin typeface="Arial"/>
                <a:ea typeface="ＭＳ Ｐゴシック" charset="0"/>
                <a:cs typeface="Arial"/>
              </a:rPr>
              <a:t>Workforce Development &amp; Education </a:t>
            </a:r>
          </a:p>
          <a:p>
            <a:pPr marL="0" indent="-609600">
              <a:spcBef>
                <a:spcPts val="0"/>
              </a:spcBef>
              <a:spcAft>
                <a:spcPts val="2400"/>
              </a:spcAft>
              <a:buSzPct val="85000"/>
              <a:buNone/>
              <a:defRPr/>
            </a:pPr>
            <a:r>
              <a:rPr lang="en-US" dirty="0">
                <a:solidFill>
                  <a:schemeClr val="folHlink"/>
                </a:solidFill>
                <a:latin typeface="Arial"/>
                <a:ea typeface="ＭＳ Ｐゴシック" charset="0"/>
                <a:cs typeface="Arial"/>
              </a:rPr>
              <a:t>	</a:t>
            </a:r>
            <a:r>
              <a:rPr lang="en-US" sz="2000" dirty="0">
                <a:solidFill>
                  <a:srgbClr val="000000"/>
                </a:solidFill>
                <a:latin typeface="Arial"/>
                <a:ea typeface="ＭＳ Ｐゴシック" charset="0"/>
                <a:cs typeface="Arial"/>
              </a:rPr>
              <a:t>(human infrastructure)</a:t>
            </a:r>
          </a:p>
          <a:p>
            <a:pPr marL="609600" indent="-609600">
              <a:spcBef>
                <a:spcPts val="0"/>
              </a:spcBef>
              <a:buSzPct val="85000"/>
              <a:buFont typeface="Tahoma" charset="0"/>
              <a:buAutoNum type="arabicPeriod" startAt="3"/>
              <a:defRPr/>
            </a:pPr>
            <a:r>
              <a:rPr lang="en-US" sz="2400" dirty="0">
                <a:solidFill>
                  <a:srgbClr val="000090"/>
                </a:solidFill>
                <a:latin typeface="Arial"/>
                <a:ea typeface="ＭＳ Ｐゴシック" charset="0"/>
                <a:cs typeface="Arial"/>
              </a:rPr>
              <a:t>Infrastructure &amp; Communications Technology </a:t>
            </a:r>
          </a:p>
          <a:p>
            <a:pPr marL="0" indent="0">
              <a:spcBef>
                <a:spcPts val="0"/>
              </a:spcBef>
              <a:buSzPct val="85000"/>
              <a:buNone/>
              <a:defRPr/>
            </a:pPr>
            <a:r>
              <a:rPr lang="en-US" dirty="0">
                <a:solidFill>
                  <a:srgbClr val="000090"/>
                </a:solidFill>
                <a:latin typeface="Arial"/>
                <a:ea typeface="ＭＳ Ｐゴシック" charset="0"/>
                <a:cs typeface="Arial"/>
              </a:rPr>
              <a:t>      	</a:t>
            </a:r>
            <a:r>
              <a:rPr lang="en-US" sz="2000" dirty="0">
                <a:solidFill>
                  <a:srgbClr val="000000"/>
                </a:solidFill>
                <a:latin typeface="Arial"/>
                <a:ea typeface="ＭＳ Ｐゴシック" charset="0"/>
                <a:cs typeface="Arial"/>
              </a:rPr>
              <a:t>(physical infrastructure)</a:t>
            </a:r>
          </a:p>
          <a:p>
            <a:pPr marL="609600" indent="-609600" algn="ctr">
              <a:buNone/>
              <a:defRPr/>
            </a:pPr>
            <a:endParaRPr lang="en-US" sz="2400" dirty="0">
              <a:solidFill>
                <a:srgbClr val="CC0000"/>
              </a:solidFill>
              <a:latin typeface="Baskerville Old Face" charset="0"/>
              <a:ea typeface="ＭＳ Ｐゴシック" charset="0"/>
              <a:cs typeface="Baskerville Old Face" charset="0"/>
            </a:endParaRPr>
          </a:p>
          <a:p>
            <a:pPr marL="0" indent="-609600" algn="ctr">
              <a:spcBef>
                <a:spcPts val="0"/>
              </a:spcBef>
              <a:spcAft>
                <a:spcPts val="600"/>
              </a:spcAft>
              <a:buNone/>
              <a:defRPr/>
            </a:pPr>
            <a:r>
              <a:rPr lang="en-US" sz="2400" dirty="0">
                <a:solidFill>
                  <a:srgbClr val="CC0000"/>
                </a:solidFill>
                <a:latin typeface="Copperplate Light" panose="02000604030000020004" pitchFamily="2" charset="77"/>
                <a:ea typeface="ＭＳ Ｐゴシック" charset="0"/>
                <a:cs typeface="Baskerville Old Face" charset="0"/>
              </a:rPr>
              <a:t>2nd Alabama Rural Roundtable </a:t>
            </a:r>
            <a:r>
              <a:rPr lang="en-US" sz="1600" dirty="0">
                <a:solidFill>
                  <a:srgbClr val="CC0000"/>
                </a:solidFill>
                <a:latin typeface="Copperplate Light" panose="02000604030000020004" pitchFamily="2" charset="77"/>
                <a:ea typeface="ＭＳ Ｐゴシック" charset="0"/>
                <a:cs typeface="Baskerville Old Face" charset="0"/>
              </a:rPr>
              <a:t>(November 16, 2017)</a:t>
            </a:r>
          </a:p>
          <a:p>
            <a:pPr>
              <a:lnSpc>
                <a:spcPct val="90000"/>
              </a:lnSpc>
              <a:buSzPct val="65000"/>
              <a:buFont typeface="Wingdings" pitchFamily="2" charset="2"/>
              <a:buChar char="q"/>
              <a:defRPr/>
            </a:pPr>
            <a:r>
              <a:rPr lang="en-US" sz="1800" dirty="0">
                <a:solidFill>
                  <a:srgbClr val="000090"/>
                </a:solidFill>
                <a:latin typeface="Arial" panose="020B0604020202020204" pitchFamily="34" charset="0"/>
                <a:ea typeface="ＭＳ Ｐゴシック" charset="0"/>
                <a:cs typeface="Arial" panose="020B0604020202020204" pitchFamily="34" charset="0"/>
              </a:rPr>
              <a:t>Same Priorities as 2006 - with addition of  </a:t>
            </a:r>
            <a:r>
              <a:rPr lang="en-US" sz="2000" dirty="0">
                <a:solidFill>
                  <a:srgbClr val="000090"/>
                </a:solidFill>
                <a:latin typeface="Arial" panose="020B0604020202020204" pitchFamily="34" charset="0"/>
                <a:ea typeface="ＭＳ Ｐゴシック" charset="0"/>
                <a:cs typeface="Arial" panose="020B0604020202020204" pitchFamily="34" charset="0"/>
              </a:rPr>
              <a:t>Rural Healthcare</a:t>
            </a:r>
          </a:p>
        </p:txBody>
      </p:sp>
      <p:sp>
        <p:nvSpPr>
          <p:cNvPr id="9" name="Title 5">
            <a:extLst>
              <a:ext uri="{FF2B5EF4-FFF2-40B4-BE49-F238E27FC236}">
                <a16:creationId xmlns:a16="http://schemas.microsoft.com/office/drawing/2014/main" xmlns="" id="{B50F9B72-6C3C-9D44-B6CF-C632538E630D}"/>
              </a:ext>
            </a:extLst>
          </p:cNvPr>
          <p:cNvSpPr txBox="1">
            <a:spLocks noGrp="1"/>
          </p:cNvSpPr>
          <p:nvPr>
            <p:ph type="title"/>
          </p:nvPr>
        </p:nvSpPr>
        <p:spPr>
          <a:xfrm>
            <a:off x="0" y="1"/>
            <a:ext cx="12192000" cy="987876"/>
          </a:xfrm>
          <a:prstGeom prst="rect">
            <a:avLst/>
          </a:prstGeom>
          <a:solidFill>
            <a:srgbClr val="00339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Copperplate Light" panose="02000604030000020004" pitchFamily="2" charset="77"/>
              </a:rPr>
              <a:t>Alabama Rural Roundtable</a:t>
            </a:r>
          </a:p>
        </p:txBody>
      </p:sp>
      <p:cxnSp>
        <p:nvCxnSpPr>
          <p:cNvPr id="10" name="Straight Connector 9">
            <a:extLst>
              <a:ext uri="{FF2B5EF4-FFF2-40B4-BE49-F238E27FC236}">
                <a16:creationId xmlns:a16="http://schemas.microsoft.com/office/drawing/2014/main" xmlns="" id="{7B38217C-86EC-A044-B82C-D39D5592AA09}"/>
              </a:ext>
            </a:extLst>
          </p:cNvPr>
          <p:cNvCxnSpPr/>
          <p:nvPr/>
        </p:nvCxnSpPr>
        <p:spPr>
          <a:xfrm flipV="1">
            <a:off x="0" y="4904921"/>
            <a:ext cx="12337143" cy="3016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6" descr="rural_round_joe_for_joe.jpg">
            <a:extLst>
              <a:ext uri="{FF2B5EF4-FFF2-40B4-BE49-F238E27FC236}">
                <a16:creationId xmlns:a16="http://schemas.microsoft.com/office/drawing/2014/main" xmlns="" id="{7E1BD1DE-E66C-E24D-80EC-AE438196B3B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5885" y="2364549"/>
            <a:ext cx="2141060" cy="21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94147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675862" y="2055813"/>
            <a:ext cx="8567530" cy="4665662"/>
          </a:xfrm>
        </p:spPr>
        <p:txBody>
          <a:bodyPr>
            <a:normAutofit fontScale="55000" lnSpcReduction="20000"/>
          </a:bodyPr>
          <a:lstStyle/>
          <a:p>
            <a:pPr marL="365760" indent="-365760">
              <a:lnSpc>
                <a:spcPct val="120000"/>
              </a:lnSpc>
              <a:spcBef>
                <a:spcPts val="0"/>
              </a:spcBef>
              <a:spcAft>
                <a:spcPts val="1200"/>
              </a:spcAft>
              <a:buNone/>
            </a:pPr>
            <a:r>
              <a:rPr lang="en-US" sz="2400" dirty="0">
                <a:solidFill>
                  <a:srgbClr val="003399"/>
                </a:solidFill>
                <a:latin typeface="Arial" panose="020B0604020202020204" pitchFamily="34" charset="0"/>
                <a:cs typeface="Arial" panose="020B0604020202020204" pitchFamily="34" charset="0"/>
              </a:rPr>
              <a:t>	</a:t>
            </a:r>
            <a:r>
              <a:rPr lang="en-US" sz="5100" dirty="0">
                <a:solidFill>
                  <a:srgbClr val="AF0000"/>
                </a:solidFill>
                <a:latin typeface="Arial" panose="020B0604020202020204" pitchFamily="34" charset="0"/>
                <a:cs typeface="Arial" panose="020B0604020202020204" pitchFamily="34" charset="0"/>
              </a:rPr>
              <a:t>"The reality for all our sports is you have to look into re-investing in your success. We have a lot of really good facilities at Alabama. We have a great footprint.  At the same time, you just can't be satisfied with that. You can't say we have everything we need. Things need to be updated and continue to evolve. Facilities are an important part of that.”</a:t>
            </a:r>
          </a:p>
          <a:p>
            <a:pPr marL="365760" indent="-365760">
              <a:lnSpc>
                <a:spcPct val="100000"/>
              </a:lnSpc>
              <a:spcBef>
                <a:spcPts val="0"/>
              </a:spcBef>
              <a:buNone/>
            </a:pPr>
            <a:r>
              <a:rPr lang="en-US" sz="4000" dirty="0">
                <a:solidFill>
                  <a:srgbClr val="AF0000"/>
                </a:solidFill>
                <a:latin typeface="Arial" panose="020B0604020202020204" pitchFamily="34" charset="0"/>
                <a:cs typeface="Arial" panose="020B0604020202020204" pitchFamily="34" charset="0"/>
              </a:rPr>
              <a:t>						</a:t>
            </a:r>
            <a:r>
              <a:rPr lang="en-US" sz="3300" dirty="0">
                <a:solidFill>
                  <a:srgbClr val="AF0000"/>
                </a:solidFill>
                <a:latin typeface="Arial" panose="020B0604020202020204" pitchFamily="34" charset="0"/>
                <a:cs typeface="Arial" panose="020B0604020202020204" pitchFamily="34" charset="0"/>
              </a:rPr>
              <a:t>- Greg Byrne, UA Athletics Director</a:t>
            </a:r>
          </a:p>
          <a:p>
            <a:pPr marL="0" indent="0">
              <a:buNone/>
            </a:pPr>
            <a:endParaRPr lang="en-US" sz="6000" dirty="0">
              <a:solidFill>
                <a:schemeClr val="bg1"/>
              </a:solidFill>
              <a:latin typeface="Copperplate Light" panose="02000604030000020004" pitchFamily="2" charset="77"/>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35</a:t>
            </a:fld>
            <a:endParaRPr lang="en-US" dirty="0"/>
          </a:p>
        </p:txBody>
      </p:sp>
      <p:sp>
        <p:nvSpPr>
          <p:cNvPr id="5" name="Rectangle 2">
            <a:extLst>
              <a:ext uri="{FF2B5EF4-FFF2-40B4-BE49-F238E27FC236}">
                <a16:creationId xmlns:a16="http://schemas.microsoft.com/office/drawing/2014/main" xmlns="" id="{5CC20DBD-E871-1B41-B8B6-A07D5DE33C48}"/>
              </a:ext>
            </a:extLst>
          </p:cNvPr>
          <p:cNvSpPr txBox="1">
            <a:spLocks noChangeArrowheads="1"/>
          </p:cNvSpPr>
          <p:nvPr/>
        </p:nvSpPr>
        <p:spPr>
          <a:xfrm>
            <a:off x="0" y="0"/>
            <a:ext cx="12192000" cy="1690688"/>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Copperplate Light" panose="02000604030000020004" pitchFamily="2" charset="77"/>
              </a:rPr>
              <a:t>Investment</a:t>
            </a:r>
          </a:p>
        </p:txBody>
      </p:sp>
      <p:pic>
        <p:nvPicPr>
          <p:cNvPr id="9" name="Picture 8">
            <a:extLst>
              <a:ext uri="{FF2B5EF4-FFF2-40B4-BE49-F238E27FC236}">
                <a16:creationId xmlns:a16="http://schemas.microsoft.com/office/drawing/2014/main" xmlns="" id="{C8A04FC9-7803-9C46-BFF0-ABA76A9F14B5}"/>
              </a:ext>
            </a:extLst>
          </p:cNvPr>
          <p:cNvPicPr>
            <a:picLocks noChangeAspect="1"/>
          </p:cNvPicPr>
          <p:nvPr/>
        </p:nvPicPr>
        <p:blipFill>
          <a:blip r:embed="rId2"/>
          <a:stretch>
            <a:fillRect/>
          </a:stretch>
        </p:blipFill>
        <p:spPr>
          <a:xfrm>
            <a:off x="9719141" y="2882348"/>
            <a:ext cx="1868402" cy="2484782"/>
          </a:xfrm>
          <a:prstGeom prst="rect">
            <a:avLst/>
          </a:prstGeom>
        </p:spPr>
      </p:pic>
    </p:spTree>
    <p:extLst>
      <p:ext uri="{BB962C8B-B14F-4D97-AF65-F5344CB8AC3E}">
        <p14:creationId xmlns:p14="http://schemas.microsoft.com/office/powerpoint/2010/main" val="153615075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5">
            <a:extLst>
              <a:ext uri="{FF2B5EF4-FFF2-40B4-BE49-F238E27FC236}">
                <a16:creationId xmlns:a16="http://schemas.microsoft.com/office/drawing/2014/main" xmlns="" id="{E6E69241-2334-D745-A226-56182C734277}"/>
              </a:ext>
            </a:extLst>
          </p:cNvPr>
          <p:cNvSpPr>
            <a:spLocks noGrp="1"/>
          </p:cNvSpPr>
          <p:nvPr>
            <p:ph sz="quarter" idx="1"/>
          </p:nvPr>
        </p:nvSpPr>
        <p:spPr>
          <a:xfrm>
            <a:off x="1010653" y="1509823"/>
            <a:ext cx="5173579" cy="5211651"/>
          </a:xfrm>
        </p:spPr>
        <p:txBody>
          <a:bodyPr>
            <a:normAutofit lnSpcReduction="10000"/>
          </a:bodyPr>
          <a:lstStyle/>
          <a:p>
            <a:pPr marL="365760" indent="-365760">
              <a:lnSpc>
                <a:spcPct val="110000"/>
              </a:lnSpc>
              <a:spcBef>
                <a:spcPts val="0"/>
              </a:spcBef>
              <a:spcAft>
                <a:spcPts val="600"/>
              </a:spcAft>
              <a:buClr>
                <a:srgbClr val="000090"/>
              </a:buClr>
              <a:buSzPct val="65000"/>
              <a:buFont typeface="Wingdings" pitchFamily="2" charset="2"/>
              <a:buChar char="q"/>
            </a:pPr>
            <a:r>
              <a:rPr lang="en-US" altLang="en-US" sz="3200" dirty="0">
                <a:solidFill>
                  <a:srgbClr val="000064"/>
                </a:solidFill>
                <a:latin typeface="Arial" panose="020B0604020202020204" pitchFamily="34" charset="0"/>
                <a:ea typeface="ＭＳ Ｐゴシック" panose="020B0600070205080204" pitchFamily="34" charset="-128"/>
              </a:rPr>
              <a:t>The total state and local tax burden in Alabama is the lowest in the nation.</a:t>
            </a:r>
          </a:p>
          <a:p>
            <a:pPr marL="365760" indent="-365760">
              <a:lnSpc>
                <a:spcPct val="110000"/>
              </a:lnSpc>
              <a:spcBef>
                <a:spcPts val="0"/>
              </a:spcBef>
              <a:spcAft>
                <a:spcPts val="600"/>
              </a:spcAft>
              <a:buClr>
                <a:srgbClr val="000090"/>
              </a:buClr>
              <a:buSzPct val="65000"/>
              <a:buNone/>
            </a:pPr>
            <a:endParaRPr lang="en-US" altLang="en-US" sz="3200" dirty="0">
              <a:solidFill>
                <a:srgbClr val="000064"/>
              </a:solidFill>
              <a:latin typeface="Arial" panose="020B0604020202020204" pitchFamily="34" charset="0"/>
              <a:ea typeface="ＭＳ Ｐゴシック" panose="020B0600070205080204" pitchFamily="34" charset="-128"/>
            </a:endParaRPr>
          </a:p>
          <a:p>
            <a:pPr marL="365760" indent="-365760">
              <a:lnSpc>
                <a:spcPct val="110000"/>
              </a:lnSpc>
              <a:spcBef>
                <a:spcPts val="0"/>
              </a:spcBef>
              <a:spcAft>
                <a:spcPts val="600"/>
              </a:spcAft>
              <a:buClr>
                <a:srgbClr val="000090"/>
              </a:buClr>
              <a:buSzPct val="65000"/>
              <a:buFont typeface="Wingdings" pitchFamily="2" charset="2"/>
              <a:buChar char="q"/>
            </a:pPr>
            <a:r>
              <a:rPr lang="en-US" altLang="en-US" sz="3200" dirty="0">
                <a:solidFill>
                  <a:srgbClr val="000064"/>
                </a:solidFill>
                <a:latin typeface="Arial" panose="020B0604020202020204" pitchFamily="34" charset="0"/>
                <a:ea typeface="ＭＳ Ｐゴシック" panose="020B0600070205080204" pitchFamily="34" charset="-128"/>
              </a:rPr>
              <a:t>Alabama property taxes are by far the lowest in the nation.</a:t>
            </a:r>
          </a:p>
          <a:p>
            <a:pPr marL="868680" lvl="2" indent="-411480">
              <a:lnSpc>
                <a:spcPct val="110000"/>
              </a:lnSpc>
              <a:spcBef>
                <a:spcPts val="0"/>
              </a:spcBef>
              <a:buSzPct val="65000"/>
              <a:buFont typeface="Wingdings" pitchFamily="2" charset="2"/>
              <a:buChar char="ü"/>
            </a:pPr>
            <a:r>
              <a:rPr lang="en-US" altLang="en-US" sz="2800" dirty="0">
                <a:solidFill>
                  <a:srgbClr val="C00000"/>
                </a:solidFill>
                <a:latin typeface="Arial" panose="020B0604020202020204" pitchFamily="34" charset="0"/>
                <a:ea typeface="ＭＳ Ｐゴシック" panose="020B0600070205080204" pitchFamily="34" charset="-128"/>
              </a:rPr>
              <a:t>Would have to almost triple just to meet the national average.</a:t>
            </a:r>
          </a:p>
          <a:p>
            <a:pPr marL="319088" indent="-319088"/>
            <a:endParaRPr lang="en-US" altLang="en-US" dirty="0">
              <a:latin typeface="Tahoma" panose="020B0604030504040204" pitchFamily="34" charset="0"/>
              <a:ea typeface="ＭＳ Ｐゴシック" panose="020B0600070205080204" pitchFamily="34" charset="-128"/>
            </a:endParaRPr>
          </a:p>
        </p:txBody>
      </p:sp>
      <p:sp>
        <p:nvSpPr>
          <p:cNvPr id="46083" name="Content Placeholder 6">
            <a:extLst>
              <a:ext uri="{FF2B5EF4-FFF2-40B4-BE49-F238E27FC236}">
                <a16:creationId xmlns:a16="http://schemas.microsoft.com/office/drawing/2014/main" xmlns="" id="{32958676-FE33-4340-81CC-258E2337C61B}"/>
              </a:ext>
            </a:extLst>
          </p:cNvPr>
          <p:cNvSpPr>
            <a:spLocks noGrp="1"/>
          </p:cNvSpPr>
          <p:nvPr>
            <p:ph sz="quarter" idx="2"/>
          </p:nvPr>
        </p:nvSpPr>
        <p:spPr>
          <a:xfrm>
            <a:off x="6785810" y="1676400"/>
            <a:ext cx="4567990" cy="4419600"/>
          </a:xfrm>
        </p:spPr>
        <p:txBody>
          <a:bodyPr>
            <a:normAutofit lnSpcReduction="10000"/>
          </a:bodyPr>
          <a:lstStyle/>
          <a:p>
            <a:pPr marL="410528" indent="-410528">
              <a:lnSpc>
                <a:spcPct val="40000"/>
              </a:lnSpc>
              <a:spcBef>
                <a:spcPts val="0"/>
              </a:spcBef>
              <a:spcAft>
                <a:spcPts val="600"/>
              </a:spcAft>
              <a:buSzPct val="65000"/>
            </a:pPr>
            <a:endParaRPr lang="en-US" altLang="en-US" sz="3200" dirty="0">
              <a:solidFill>
                <a:srgbClr val="C00000"/>
              </a:solidFill>
              <a:latin typeface="Arial" panose="020B0604020202020204" pitchFamily="34" charset="0"/>
              <a:ea typeface="ＭＳ Ｐゴシック" panose="020B0600070205080204" pitchFamily="34" charset="-128"/>
            </a:endParaRPr>
          </a:p>
          <a:p>
            <a:pPr marL="319088" indent="-319088"/>
            <a:endParaRPr lang="en-US" altLang="en-US" dirty="0">
              <a:solidFill>
                <a:srgbClr val="C00000"/>
              </a:solidFill>
              <a:latin typeface="Arial" panose="020B0604020202020204" pitchFamily="34" charset="0"/>
              <a:ea typeface="ＭＳ Ｐゴシック" panose="020B0600070205080204" pitchFamily="34" charset="-128"/>
            </a:endParaRPr>
          </a:p>
        </p:txBody>
      </p:sp>
      <p:sp>
        <p:nvSpPr>
          <p:cNvPr id="46084" name="Slide Number Placeholder 3">
            <a:extLst>
              <a:ext uri="{FF2B5EF4-FFF2-40B4-BE49-F238E27FC236}">
                <a16:creationId xmlns:a16="http://schemas.microsoft.com/office/drawing/2014/main" xmlns="" id="{2805DF14-8EA0-8B49-8C28-5699A8AF35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fld id="{8DA901BA-0DA2-B04D-8B90-9E780B34D292}" type="slidenum">
              <a:rPr lang="en-US" altLang="en-US" sz="1200">
                <a:solidFill>
                  <a:schemeClr val="bg1"/>
                </a:solidFill>
              </a:rPr>
              <a:pPr>
                <a:lnSpc>
                  <a:spcPct val="80000"/>
                </a:lnSpc>
              </a:pPr>
              <a:t>36</a:t>
            </a:fld>
            <a:endParaRPr lang="en-US" altLang="en-US" sz="1200" dirty="0">
              <a:solidFill>
                <a:schemeClr val="bg1"/>
              </a:solidFill>
            </a:endParaRPr>
          </a:p>
        </p:txBody>
      </p:sp>
      <p:sp>
        <p:nvSpPr>
          <p:cNvPr id="6" name="Rectangle 2">
            <a:extLst>
              <a:ext uri="{FF2B5EF4-FFF2-40B4-BE49-F238E27FC236}">
                <a16:creationId xmlns:a16="http://schemas.microsoft.com/office/drawing/2014/main" xmlns="" id="{83DCF322-172B-6243-A7EF-52BE60DA78E7}"/>
              </a:ext>
            </a:extLst>
          </p:cNvPr>
          <p:cNvSpPr txBox="1">
            <a:spLocks noChangeArrowheads="1"/>
          </p:cNvSpPr>
          <p:nvPr/>
        </p:nvSpPr>
        <p:spPr>
          <a:xfrm>
            <a:off x="0" y="0"/>
            <a:ext cx="12192000" cy="1340796"/>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chemeClr val="bg1"/>
                </a:solidFill>
                <a:latin typeface="Copperplate Light" panose="02000604030000020004" pitchFamily="2" charset="77"/>
                <a:ea typeface="ＭＳ Ｐゴシック" panose="020B0600070205080204" pitchFamily="34" charset="-128"/>
              </a:rPr>
              <a:t>	</a:t>
            </a:r>
            <a:r>
              <a:rPr lang="en-US" altLang="en-US" sz="2800" dirty="0">
                <a:solidFill>
                  <a:schemeClr val="bg1"/>
                </a:solidFill>
                <a:latin typeface="Copperplate Light" panose="02000604030000020004" pitchFamily="2" charset="77"/>
                <a:ea typeface="ＭＳ Ｐゴシック" panose="020B0600070205080204" pitchFamily="34" charset="-128"/>
              </a:rPr>
              <a:t>Light Tax Burden</a:t>
            </a:r>
            <a:endParaRPr lang="en-US" sz="2800" dirty="0">
              <a:solidFill>
                <a:schemeClr val="bg1"/>
              </a:solidFill>
              <a:latin typeface="Copperplate Light" charset="0"/>
              <a:ea typeface="Copperplate Light" charset="0"/>
              <a:cs typeface="Copperplate Light" charset="0"/>
            </a:endParaRPr>
          </a:p>
        </p:txBody>
      </p:sp>
      <p:sp>
        <p:nvSpPr>
          <p:cNvPr id="7" name="Slide Number Placeholder 2">
            <a:extLst>
              <a:ext uri="{FF2B5EF4-FFF2-40B4-BE49-F238E27FC236}">
                <a16:creationId xmlns:a16="http://schemas.microsoft.com/office/drawing/2014/main" xmlns="" id="{528B1F2B-E53C-D543-A16F-91162A69EDC5}"/>
              </a:ext>
            </a:extLst>
          </p:cNvPr>
          <p:cNvSpPr txBox="1">
            <a:spLocks/>
          </p:cNvSpPr>
          <p:nvPr/>
        </p:nvSpPr>
        <p:spPr>
          <a:xfrm>
            <a:off x="8610600" y="6356350"/>
            <a:ext cx="32376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36096F-F4FD-9242-9ECB-BAF7D771A791}" type="slidenum">
              <a:rPr lang="en-US" smtClean="0"/>
              <a:pPr/>
              <a:t>36</a:t>
            </a:fld>
            <a:endParaRPr lang="en-US" dirty="0"/>
          </a:p>
        </p:txBody>
      </p:sp>
      <p:pic>
        <p:nvPicPr>
          <p:cNvPr id="8" name="Content Placeholder 7" descr="j0315542.jpg">
            <a:extLst>
              <a:ext uri="{FF2B5EF4-FFF2-40B4-BE49-F238E27FC236}">
                <a16:creationId xmlns:a16="http://schemas.microsoft.com/office/drawing/2014/main" xmlns="" id="{79EEB842-B132-ED41-9CD9-CEC857EB9A0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591647" y="2435434"/>
            <a:ext cx="3401569" cy="3312687"/>
          </a:xfrm>
          <a:prstGeom prst="rect">
            <a:avLst/>
          </a:prstGeom>
        </p:spPr>
      </p:pic>
    </p:spTree>
    <p:extLst>
      <p:ext uri="{BB962C8B-B14F-4D97-AF65-F5344CB8AC3E}">
        <p14:creationId xmlns:p14="http://schemas.microsoft.com/office/powerpoint/2010/main" val="338406268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C717E905-4501-1A4A-BB8F-6076E3B92C9B}"/>
              </a:ext>
            </a:extLst>
          </p:cNvPr>
          <p:cNvGraphicFramePr>
            <a:graphicFrameLocks noGrp="1"/>
          </p:cNvGraphicFramePr>
          <p:nvPr>
            <p:ph idx="1"/>
            <p:extLst/>
          </p:nvPr>
        </p:nvGraphicFramePr>
        <p:xfrm>
          <a:off x="0" y="1319015"/>
          <a:ext cx="12181490" cy="4825754"/>
        </p:xfrm>
        <a:graphic>
          <a:graphicData uri="http://schemas.openxmlformats.org/drawingml/2006/table">
            <a:tbl>
              <a:tblPr>
                <a:tableStyleId>{91EBBBCC-DAD2-459C-BE2E-F6DE35CF9A28}</a:tableStyleId>
              </a:tblPr>
              <a:tblGrid>
                <a:gridCol w="3425536">
                  <a:extLst>
                    <a:ext uri="{9D8B030D-6E8A-4147-A177-3AD203B41FA5}">
                      <a16:colId xmlns:a16="http://schemas.microsoft.com/office/drawing/2014/main" xmlns="" val="20000"/>
                    </a:ext>
                  </a:extLst>
                </a:gridCol>
                <a:gridCol w="3381164">
                  <a:extLst>
                    <a:ext uri="{9D8B030D-6E8A-4147-A177-3AD203B41FA5}">
                      <a16:colId xmlns:a16="http://schemas.microsoft.com/office/drawing/2014/main" xmlns="" val="20001"/>
                    </a:ext>
                  </a:extLst>
                </a:gridCol>
                <a:gridCol w="2739294">
                  <a:extLst>
                    <a:ext uri="{9D8B030D-6E8A-4147-A177-3AD203B41FA5}">
                      <a16:colId xmlns:a16="http://schemas.microsoft.com/office/drawing/2014/main" xmlns="" val="20002"/>
                    </a:ext>
                  </a:extLst>
                </a:gridCol>
                <a:gridCol w="2635496">
                  <a:extLst>
                    <a:ext uri="{9D8B030D-6E8A-4147-A177-3AD203B41FA5}">
                      <a16:colId xmlns:a16="http://schemas.microsoft.com/office/drawing/2014/main" xmlns="" val="20003"/>
                    </a:ext>
                  </a:extLst>
                </a:gridCol>
              </a:tblGrid>
              <a:tr h="342303">
                <a:tc>
                  <a:txBody>
                    <a:bodyPr/>
                    <a:lstStyle/>
                    <a:p>
                      <a:pPr marL="0" marR="0" algn="just">
                        <a:lnSpc>
                          <a:spcPct val="150000"/>
                        </a:lnSpc>
                        <a:spcBef>
                          <a:spcPts val="0"/>
                        </a:spcBef>
                        <a:spcAft>
                          <a:spcPts val="0"/>
                        </a:spcAft>
                      </a:pPr>
                      <a:r>
                        <a:rPr lang="en-US" sz="1400" dirty="0">
                          <a:effectLst/>
                          <a:latin typeface="Arial" charset="0"/>
                          <a:ea typeface="Arial" charset="0"/>
                          <a:cs typeface="Arial" charset="0"/>
                        </a:rPr>
                        <a:t> </a:t>
                      </a:r>
                    </a:p>
                  </a:txBody>
                  <a:tcPr marL="68580" marR="68580" marT="0" marB="0">
                    <a:solidFill>
                      <a:schemeClr val="accent1">
                        <a:lumMod val="75000"/>
                      </a:schemeClr>
                    </a:solidFill>
                  </a:tcPr>
                </a:tc>
                <a:tc>
                  <a:txBody>
                    <a:bodyPr/>
                    <a:lstStyle/>
                    <a:p>
                      <a:pPr marL="0" marR="0" algn="ctr">
                        <a:lnSpc>
                          <a:spcPct val="150000"/>
                        </a:lnSpc>
                        <a:spcBef>
                          <a:spcPts val="0"/>
                        </a:spcBef>
                        <a:spcAft>
                          <a:spcPts val="0"/>
                        </a:spcAft>
                      </a:pPr>
                      <a:r>
                        <a:rPr lang="en-US" sz="1200" b="1" dirty="0">
                          <a:solidFill>
                            <a:schemeClr val="bg1"/>
                          </a:solidFill>
                          <a:effectLst/>
                          <a:latin typeface="Arial" charset="0"/>
                          <a:ea typeface="Arial" charset="0"/>
                          <a:cs typeface="Arial" charset="0"/>
                        </a:rPr>
                        <a:t>Taxes per capita</a:t>
                      </a:r>
                    </a:p>
                  </a:txBody>
                  <a:tcPr marL="68580" marR="68580" marT="0" marB="0">
                    <a:solidFill>
                      <a:schemeClr val="accent1">
                        <a:lumMod val="75000"/>
                      </a:schemeClr>
                    </a:solidFill>
                  </a:tcPr>
                </a:tc>
                <a:tc>
                  <a:txBody>
                    <a:bodyPr/>
                    <a:lstStyle/>
                    <a:p>
                      <a:pPr marL="0" marR="0" algn="ctr">
                        <a:lnSpc>
                          <a:spcPct val="150000"/>
                        </a:lnSpc>
                        <a:spcBef>
                          <a:spcPts val="0"/>
                        </a:spcBef>
                        <a:spcAft>
                          <a:spcPts val="0"/>
                        </a:spcAft>
                      </a:pPr>
                      <a:r>
                        <a:rPr lang="en-US" sz="1200" b="1" dirty="0">
                          <a:solidFill>
                            <a:schemeClr val="bg1"/>
                          </a:solidFill>
                          <a:effectLst/>
                          <a:latin typeface="Arial" charset="0"/>
                          <a:ea typeface="Arial" charset="0"/>
                          <a:cs typeface="Arial" charset="0"/>
                        </a:rPr>
                        <a:t>National Rank</a:t>
                      </a:r>
                    </a:p>
                  </a:txBody>
                  <a:tcPr marL="68580" marR="68580" marT="0" marB="0">
                    <a:solidFill>
                      <a:schemeClr val="accent1">
                        <a:lumMod val="75000"/>
                      </a:schemeClr>
                    </a:solidFill>
                  </a:tcPr>
                </a:tc>
                <a:tc>
                  <a:txBody>
                    <a:bodyPr/>
                    <a:lstStyle/>
                    <a:p>
                      <a:pPr marL="0" marR="0" indent="-229870" algn="ctr">
                        <a:lnSpc>
                          <a:spcPct val="150000"/>
                        </a:lnSpc>
                        <a:spcBef>
                          <a:spcPts val="0"/>
                        </a:spcBef>
                        <a:spcAft>
                          <a:spcPts val="0"/>
                        </a:spcAft>
                      </a:pPr>
                      <a:r>
                        <a:rPr lang="en-US" sz="1200" b="1" dirty="0">
                          <a:solidFill>
                            <a:schemeClr val="bg1"/>
                          </a:solidFill>
                          <a:effectLst/>
                          <a:latin typeface="Arial" charset="0"/>
                          <a:ea typeface="Arial" charset="0"/>
                          <a:cs typeface="Arial" charset="0"/>
                        </a:rPr>
                        <a:t>If AL taxed like . . .</a:t>
                      </a:r>
                    </a:p>
                  </a:txBody>
                  <a:tcPr marL="68580" marR="68580" marT="0" marB="0">
                    <a:solidFill>
                      <a:schemeClr val="accent1">
                        <a:lumMod val="75000"/>
                      </a:schemeClr>
                    </a:solidFill>
                  </a:tcPr>
                </a:tc>
                <a:extLst>
                  <a:ext uri="{0D108BD9-81ED-4DB2-BD59-A6C34878D82A}">
                    <a16:rowId xmlns:a16="http://schemas.microsoft.com/office/drawing/2014/main" xmlns="" val="10000"/>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Alabama</a:t>
                      </a:r>
                    </a:p>
                  </a:txBody>
                  <a:tcPr marL="68580" marR="68580" marT="0" marB="0">
                    <a:solidFill>
                      <a:srgbClr val="00B0F0"/>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$3,144</a:t>
                      </a:r>
                    </a:p>
                  </a:txBody>
                  <a:tcPr marL="68580" marR="68580" marT="0" marB="0">
                    <a:solidFill>
                      <a:srgbClr val="00B0F0"/>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50</a:t>
                      </a:r>
                    </a:p>
                  </a:txBody>
                  <a:tcPr marL="68580" marR="68580" marT="0" marB="0">
                    <a:solidFill>
                      <a:srgbClr val="00B0F0"/>
                    </a:solidFill>
                  </a:tcPr>
                </a:tc>
                <a:tc>
                  <a:txBody>
                    <a:bodyPr/>
                    <a:lstStyle/>
                    <a:p>
                      <a:pPr marL="0" marR="0" algn="just">
                        <a:lnSpc>
                          <a:spcPct val="150000"/>
                        </a:lnSpc>
                        <a:spcBef>
                          <a:spcPts val="0"/>
                        </a:spcBef>
                        <a:spcAft>
                          <a:spcPts val="0"/>
                        </a:spcAft>
                      </a:pPr>
                      <a:r>
                        <a:rPr lang="en-US" sz="1400" dirty="0">
                          <a:effectLst/>
                          <a:latin typeface="Arial" charset="0"/>
                          <a:ea typeface="Arial" charset="0"/>
                          <a:cs typeface="Arial" charset="0"/>
                        </a:rPr>
                        <a:t> </a:t>
                      </a:r>
                    </a:p>
                  </a:txBody>
                  <a:tcPr marL="68580" marR="68580" marT="0" marB="0">
                    <a:solidFill>
                      <a:srgbClr val="00B0F0"/>
                    </a:solidFill>
                  </a:tcPr>
                </a:tc>
                <a:extLst>
                  <a:ext uri="{0D108BD9-81ED-4DB2-BD59-A6C34878D82A}">
                    <a16:rowId xmlns:a16="http://schemas.microsoft.com/office/drawing/2014/main" xmlns="" val="10001"/>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Texas</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4,126</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28</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$4.8 billion</a:t>
                      </a:r>
                    </a:p>
                  </a:txBody>
                  <a:tcPr marL="68580" marR="68580" marT="0" marB="0">
                    <a:solidFill>
                      <a:schemeClr val="bg1"/>
                    </a:solidFill>
                  </a:tcPr>
                </a:tc>
                <a:extLst>
                  <a:ext uri="{0D108BD9-81ED-4DB2-BD59-A6C34878D82A}">
                    <a16:rowId xmlns:a16="http://schemas.microsoft.com/office/drawing/2014/main" xmlns="" val="10002"/>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Louisiana</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3,951</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33</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$3.9 billion</a:t>
                      </a:r>
                    </a:p>
                  </a:txBody>
                  <a:tcPr marL="68580" marR="68580" marT="0" marB="0">
                    <a:solidFill>
                      <a:schemeClr val="accent5">
                        <a:lumMod val="60000"/>
                        <a:lumOff val="40000"/>
                      </a:schemeClr>
                    </a:solidFill>
                  </a:tcPr>
                </a:tc>
                <a:extLst>
                  <a:ext uri="{0D108BD9-81ED-4DB2-BD59-A6C34878D82A}">
                    <a16:rowId xmlns:a16="http://schemas.microsoft.com/office/drawing/2014/main" xmlns="" val="10003"/>
                  </a:ext>
                </a:extLst>
              </a:tr>
              <a:tr h="375815">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Arkansas</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3,868</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34</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$3.5 billion</a:t>
                      </a:r>
                    </a:p>
                  </a:txBody>
                  <a:tcPr marL="68580" marR="68580" marT="0" marB="0">
                    <a:solidFill>
                      <a:schemeClr val="bg1"/>
                    </a:solidFill>
                  </a:tcPr>
                </a:tc>
                <a:extLst>
                  <a:ext uri="{0D108BD9-81ED-4DB2-BD59-A6C34878D82A}">
                    <a16:rowId xmlns:a16="http://schemas.microsoft.com/office/drawing/2014/main" xmlns="" val="10004"/>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Kentucky</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3,782</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38</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$3.1 billion</a:t>
                      </a:r>
                    </a:p>
                  </a:txBody>
                  <a:tcPr marL="68580" marR="68580" marT="0" marB="0">
                    <a:solidFill>
                      <a:schemeClr val="accent5">
                        <a:lumMod val="60000"/>
                        <a:lumOff val="40000"/>
                      </a:schemeClr>
                    </a:solidFill>
                  </a:tcPr>
                </a:tc>
                <a:extLst>
                  <a:ext uri="{0D108BD9-81ED-4DB2-BD59-A6C34878D82A}">
                    <a16:rowId xmlns:a16="http://schemas.microsoft.com/office/drawing/2014/main" xmlns="" val="10005"/>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Mississippi</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3,673</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40</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$2.6 billion</a:t>
                      </a:r>
                    </a:p>
                  </a:txBody>
                  <a:tcPr marL="68580" marR="68580" marT="0" marB="0">
                    <a:solidFill>
                      <a:schemeClr val="bg1"/>
                    </a:solidFill>
                  </a:tcPr>
                </a:tc>
                <a:extLst>
                  <a:ext uri="{0D108BD9-81ED-4DB2-BD59-A6C34878D82A}">
                    <a16:rowId xmlns:a16="http://schemas.microsoft.com/office/drawing/2014/main" xmlns="" val="10006"/>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Missouri</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3,649</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41</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$2.5 billion</a:t>
                      </a:r>
                    </a:p>
                  </a:txBody>
                  <a:tcPr marL="68580" marR="68580" marT="0" marB="0">
                    <a:solidFill>
                      <a:schemeClr val="accent5">
                        <a:lumMod val="60000"/>
                        <a:lumOff val="40000"/>
                      </a:schemeClr>
                    </a:solidFill>
                  </a:tcPr>
                </a:tc>
                <a:extLst>
                  <a:ext uri="{0D108BD9-81ED-4DB2-BD59-A6C34878D82A}">
                    <a16:rowId xmlns:a16="http://schemas.microsoft.com/office/drawing/2014/main" xmlns="" val="10007"/>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Georgia</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3,520</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43</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$1.8 billion</a:t>
                      </a:r>
                    </a:p>
                  </a:txBody>
                  <a:tcPr marL="68580" marR="68580" marT="0" marB="0">
                    <a:solidFill>
                      <a:schemeClr val="bg1"/>
                    </a:solidFill>
                  </a:tcPr>
                </a:tc>
                <a:extLst>
                  <a:ext uri="{0D108BD9-81ED-4DB2-BD59-A6C34878D82A}">
                    <a16:rowId xmlns:a16="http://schemas.microsoft.com/office/drawing/2014/main" xmlns="" val="10008"/>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Florida</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3,453</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46</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$1.5 billion</a:t>
                      </a:r>
                    </a:p>
                  </a:txBody>
                  <a:tcPr marL="68580" marR="68580" marT="0" marB="0">
                    <a:solidFill>
                      <a:schemeClr val="accent5">
                        <a:lumMod val="60000"/>
                        <a:lumOff val="40000"/>
                      </a:schemeClr>
                    </a:solidFill>
                  </a:tcPr>
                </a:tc>
                <a:extLst>
                  <a:ext uri="{0D108BD9-81ED-4DB2-BD59-A6C34878D82A}">
                    <a16:rowId xmlns:a16="http://schemas.microsoft.com/office/drawing/2014/main" xmlns="" val="10009"/>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South Carolina</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3,426</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48</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$1.4 billion</a:t>
                      </a:r>
                    </a:p>
                  </a:txBody>
                  <a:tcPr marL="68580" marR="68580" marT="0" marB="0">
                    <a:solidFill>
                      <a:schemeClr val="bg1"/>
                    </a:solidFill>
                  </a:tcPr>
                </a:tc>
                <a:extLst>
                  <a:ext uri="{0D108BD9-81ED-4DB2-BD59-A6C34878D82A}">
                    <a16:rowId xmlns:a16="http://schemas.microsoft.com/office/drawing/2014/main" xmlns="" val="10010"/>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Tennessee</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3,270</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49</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$612 million</a:t>
                      </a:r>
                    </a:p>
                  </a:txBody>
                  <a:tcPr marL="68580" marR="68580" marT="0" marB="0">
                    <a:solidFill>
                      <a:schemeClr val="accent5">
                        <a:lumMod val="60000"/>
                        <a:lumOff val="40000"/>
                      </a:schemeClr>
                    </a:solidFill>
                  </a:tcPr>
                </a:tc>
                <a:extLst>
                  <a:ext uri="{0D108BD9-81ED-4DB2-BD59-A6C34878D82A}">
                    <a16:rowId xmlns:a16="http://schemas.microsoft.com/office/drawing/2014/main" xmlns="" val="10011"/>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Other SEC State Average</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3,672</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a:t>
                      </a:r>
                    </a:p>
                  </a:txBody>
                  <a:tcPr marL="68580" marR="68580" marT="0" marB="0">
                    <a:solidFill>
                      <a:schemeClr val="bg1"/>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$2.6 billion</a:t>
                      </a:r>
                    </a:p>
                  </a:txBody>
                  <a:tcPr marL="68580" marR="68580" marT="0" marB="0">
                    <a:solidFill>
                      <a:schemeClr val="bg1"/>
                    </a:solidFill>
                  </a:tcPr>
                </a:tc>
                <a:extLst>
                  <a:ext uri="{0D108BD9-81ED-4DB2-BD59-A6C34878D82A}">
                    <a16:rowId xmlns:a16="http://schemas.microsoft.com/office/drawing/2014/main" xmlns="" val="10012"/>
                  </a:ext>
                </a:extLst>
              </a:tr>
              <a:tr h="342303">
                <a:tc>
                  <a:txBody>
                    <a:bodyPr/>
                    <a:lstStyle/>
                    <a:p>
                      <a:pPr marL="457200" marR="0" lvl="1" algn="just">
                        <a:lnSpc>
                          <a:spcPct val="150000"/>
                        </a:lnSpc>
                        <a:spcBef>
                          <a:spcPts val="0"/>
                        </a:spcBef>
                        <a:spcAft>
                          <a:spcPts val="0"/>
                        </a:spcAft>
                      </a:pPr>
                      <a:r>
                        <a:rPr lang="en-US" sz="1400" dirty="0">
                          <a:effectLst/>
                          <a:latin typeface="Arial" charset="0"/>
                          <a:ea typeface="Arial" charset="0"/>
                          <a:cs typeface="Arial" charset="0"/>
                        </a:rPr>
                        <a:t>National Average</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4,883</a:t>
                      </a:r>
                    </a:p>
                  </a:txBody>
                  <a:tcPr marL="68580" marR="68580" marT="0" marB="0">
                    <a:solidFill>
                      <a:schemeClr val="accent5">
                        <a:lumMod val="60000"/>
                        <a:lumOff val="40000"/>
                      </a:schemeClr>
                    </a:solidFill>
                  </a:tcPr>
                </a:tc>
                <a:tc>
                  <a:txBody>
                    <a:bodyPr/>
                    <a:lstStyle/>
                    <a:p>
                      <a:pPr marL="0" marR="0" algn="just">
                        <a:lnSpc>
                          <a:spcPct val="150000"/>
                        </a:lnSpc>
                        <a:spcBef>
                          <a:spcPts val="0"/>
                        </a:spcBef>
                        <a:spcAft>
                          <a:spcPts val="0"/>
                        </a:spcAft>
                      </a:pPr>
                      <a:r>
                        <a:rPr lang="en-US" sz="1400" dirty="0">
                          <a:effectLst/>
                          <a:latin typeface="Arial" charset="0"/>
                          <a:ea typeface="Arial" charset="0"/>
                          <a:cs typeface="Arial" charset="0"/>
                        </a:rPr>
                        <a:t> </a:t>
                      </a:r>
                    </a:p>
                  </a:txBody>
                  <a:tcPr marL="68580" marR="68580" marT="0" marB="0">
                    <a:solidFill>
                      <a:schemeClr val="accent5">
                        <a:lumMod val="60000"/>
                        <a:lumOff val="40000"/>
                      </a:schemeClr>
                    </a:solidFill>
                  </a:tcPr>
                </a:tc>
                <a:tc>
                  <a:txBody>
                    <a:bodyPr/>
                    <a:lstStyle/>
                    <a:p>
                      <a:pPr marL="0" marR="0" algn="ctr">
                        <a:lnSpc>
                          <a:spcPct val="150000"/>
                        </a:lnSpc>
                        <a:spcBef>
                          <a:spcPts val="0"/>
                        </a:spcBef>
                        <a:spcAft>
                          <a:spcPts val="0"/>
                        </a:spcAft>
                      </a:pPr>
                      <a:r>
                        <a:rPr lang="en-US" sz="1400" dirty="0">
                          <a:effectLst/>
                          <a:latin typeface="Arial" charset="0"/>
                          <a:ea typeface="Arial" charset="0"/>
                          <a:cs typeface="Arial" charset="0"/>
                        </a:rPr>
                        <a:t>+ $8.4 billion</a:t>
                      </a:r>
                    </a:p>
                  </a:txBody>
                  <a:tcPr marL="68580" marR="68580" marT="0" marB="0">
                    <a:solidFill>
                      <a:schemeClr val="accent5">
                        <a:lumMod val="60000"/>
                        <a:lumOff val="40000"/>
                      </a:schemeClr>
                    </a:solidFill>
                  </a:tcPr>
                </a:tc>
                <a:extLst>
                  <a:ext uri="{0D108BD9-81ED-4DB2-BD59-A6C34878D82A}">
                    <a16:rowId xmlns:a16="http://schemas.microsoft.com/office/drawing/2014/main" xmlns="" val="10013"/>
                  </a:ext>
                </a:extLst>
              </a:tr>
            </a:tbl>
          </a:graphicData>
        </a:graphic>
      </p:graphicFrame>
      <p:sp>
        <p:nvSpPr>
          <p:cNvPr id="4" name="Slide Number Placeholder 3">
            <a:extLst>
              <a:ext uri="{FF2B5EF4-FFF2-40B4-BE49-F238E27FC236}">
                <a16:creationId xmlns:a16="http://schemas.microsoft.com/office/drawing/2014/main" xmlns="" id="{622F0F5B-A084-C94D-9ABD-8A3CA602B42C}"/>
              </a:ext>
            </a:extLst>
          </p:cNvPr>
          <p:cNvSpPr>
            <a:spLocks noGrp="1"/>
          </p:cNvSpPr>
          <p:nvPr>
            <p:ph type="sldNum" sz="quarter" idx="12"/>
          </p:nvPr>
        </p:nvSpPr>
        <p:spPr>
          <a:xfrm>
            <a:off x="9093679" y="6452550"/>
            <a:ext cx="2743200" cy="365125"/>
          </a:xfrm>
        </p:spPr>
        <p:txBody>
          <a:bodyPr>
            <a:normAutofit/>
          </a:bodyPr>
          <a:lstStyle/>
          <a:p>
            <a:pPr>
              <a:defRPr/>
            </a:pPr>
            <a:fld id="{8662368B-7F72-D348-862D-70003488F713}" type="slidenum">
              <a:rPr lang="en-US" smtClean="0">
                <a:solidFill>
                  <a:schemeClr val="tx1"/>
                </a:solidFill>
              </a:rPr>
              <a:pPr>
                <a:defRPr/>
              </a:pPr>
              <a:t>37</a:t>
            </a:fld>
            <a:endParaRPr lang="en-US" dirty="0">
              <a:solidFill>
                <a:schemeClr val="tx1"/>
              </a:solidFill>
            </a:endParaRPr>
          </a:p>
        </p:txBody>
      </p:sp>
      <p:sp>
        <p:nvSpPr>
          <p:cNvPr id="48188" name="Rectangle 5">
            <a:extLst>
              <a:ext uri="{FF2B5EF4-FFF2-40B4-BE49-F238E27FC236}">
                <a16:creationId xmlns:a16="http://schemas.microsoft.com/office/drawing/2014/main" xmlns="" id="{3161DCE1-BDAA-1B42-A9F1-92E424DB66C9}"/>
              </a:ext>
            </a:extLst>
          </p:cNvPr>
          <p:cNvSpPr>
            <a:spLocks noChangeArrowheads="1"/>
          </p:cNvSpPr>
          <p:nvPr/>
        </p:nvSpPr>
        <p:spPr bwMode="auto">
          <a:xfrm rot="10800000" flipV="1">
            <a:off x="567558" y="6396344"/>
            <a:ext cx="9186041" cy="30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solidFill>
                  <a:srgbClr val="000090"/>
                </a:solidFill>
              </a:rPr>
              <a:t>Note: Total Alabama General Fund budget for FY19 is $2 billion.</a:t>
            </a:r>
          </a:p>
        </p:txBody>
      </p:sp>
      <p:sp>
        <p:nvSpPr>
          <p:cNvPr id="6" name="Rectangle 2">
            <a:extLst>
              <a:ext uri="{FF2B5EF4-FFF2-40B4-BE49-F238E27FC236}">
                <a16:creationId xmlns:a16="http://schemas.microsoft.com/office/drawing/2014/main" xmlns="" id="{27A33912-9793-6C4F-9633-240D9FD078DA}"/>
              </a:ext>
            </a:extLst>
          </p:cNvPr>
          <p:cNvSpPr txBox="1">
            <a:spLocks noChangeArrowheads="1"/>
          </p:cNvSpPr>
          <p:nvPr/>
        </p:nvSpPr>
        <p:spPr>
          <a:xfrm>
            <a:off x="0" y="0"/>
            <a:ext cx="12192000" cy="1275347"/>
          </a:xfrm>
          <a:prstGeom prst="rect">
            <a:avLst/>
          </a:prstGeom>
          <a:solidFill>
            <a:srgbClr val="00339A"/>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solidFill>
                  <a:schemeClr val="bg1"/>
                </a:solidFill>
                <a:latin typeface="Copperplate Light" panose="02000604030000020004" pitchFamily="2" charset="77"/>
                <a:ea typeface="Copperplate Light" panose="02000604030000020004" pitchFamily="2" charset="77"/>
                <a:cs typeface="Copperplate Light" panose="02000604030000020004" pitchFamily="2" charset="77"/>
              </a:rPr>
              <a:t>	</a:t>
            </a:r>
          </a:p>
          <a:p>
            <a:r>
              <a:rPr lang="en-US" altLang="en-US" sz="2800" dirty="0">
                <a:solidFill>
                  <a:schemeClr val="bg1"/>
                </a:solidFill>
                <a:latin typeface="Copperplate Light" panose="02000604030000020004" pitchFamily="2" charset="77"/>
                <a:ea typeface="Copperplate Light" panose="02000604030000020004" pitchFamily="2" charset="77"/>
                <a:cs typeface="Copperplate Light" panose="02000604030000020004" pitchFamily="2" charset="77"/>
              </a:rPr>
              <a:t>    State and Local Revenues Per Capita, SEC Home States, 2015	</a:t>
            </a:r>
            <a:r>
              <a:rPr lang="en-US" altLang="en-US" sz="5400" dirty="0">
                <a:solidFill>
                  <a:schemeClr val="bg1"/>
                </a:solidFill>
                <a:latin typeface="Copperplate Light" panose="02000604030000020004" pitchFamily="2" charset="77"/>
                <a:ea typeface="Copperplate Light" panose="02000604030000020004" pitchFamily="2" charset="77"/>
                <a:cs typeface="Copperplate Light" panose="02000604030000020004" pitchFamily="2" charset="77"/>
              </a:rPr>
              <a:t>			   		  		         </a:t>
            </a:r>
            <a:r>
              <a:rPr lang="en-US" altLang="en-US" sz="13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Source: Tax Policy Center, Urban Institute &amp; Brookings Institution </a:t>
            </a:r>
            <a:endParaRPr lang="en-US" sz="1300" dirty="0">
              <a:solidFill>
                <a:schemeClr val="bg1"/>
              </a:solidFill>
              <a:latin typeface="Copperplate Light" charset="0"/>
              <a:ea typeface="Copperplate Light" charset="0"/>
              <a:cs typeface="Copperplate Light" charset="0"/>
            </a:endParaRPr>
          </a:p>
        </p:txBody>
      </p:sp>
      <p:pic>
        <p:nvPicPr>
          <p:cNvPr id="7" name="Picture 6">
            <a:extLst>
              <a:ext uri="{FF2B5EF4-FFF2-40B4-BE49-F238E27FC236}">
                <a16:creationId xmlns:a16="http://schemas.microsoft.com/office/drawing/2014/main" xmlns="" id="{5DC9ED0F-FF24-2E47-B5BB-E98723EB70C0}"/>
              </a:ext>
            </a:extLst>
          </p:cNvPr>
          <p:cNvPicPr>
            <a:picLocks noChangeAspect="1"/>
          </p:cNvPicPr>
          <p:nvPr/>
        </p:nvPicPr>
        <p:blipFill>
          <a:blip r:embed="rId2"/>
          <a:stretch>
            <a:fillRect/>
          </a:stretch>
        </p:blipFill>
        <p:spPr>
          <a:xfrm>
            <a:off x="9929777" y="-1"/>
            <a:ext cx="2262223" cy="1275347"/>
          </a:xfrm>
          <a:prstGeom prst="rect">
            <a:avLst/>
          </a:prstGeom>
        </p:spPr>
      </p:pic>
    </p:spTree>
    <p:extLst>
      <p:ext uri="{BB962C8B-B14F-4D97-AF65-F5344CB8AC3E}">
        <p14:creationId xmlns:p14="http://schemas.microsoft.com/office/powerpoint/2010/main" val="2744833586"/>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solidFill>
                <a:srgbClr val="000080"/>
              </a:solidFill>
              <a:latin typeface="American Typewriter"/>
              <a:cs typeface="American Typewriter"/>
            </a:endParaRPr>
          </a:p>
        </p:txBody>
      </p:sp>
      <p:sp>
        <p:nvSpPr>
          <p:cNvPr id="3" name="Content Placeholder 2"/>
          <p:cNvSpPr>
            <a:spLocks noGrp="1"/>
          </p:cNvSpPr>
          <p:nvPr>
            <p:ph idx="1"/>
          </p:nvPr>
        </p:nvSpPr>
        <p:spPr>
          <a:xfrm>
            <a:off x="838201" y="2488019"/>
            <a:ext cx="10515600" cy="3638145"/>
          </a:xfrm>
        </p:spPr>
        <p:txBody>
          <a:bodyPr>
            <a:normAutofit/>
          </a:bodyPr>
          <a:lstStyle/>
          <a:p>
            <a:pPr marL="0" indent="0">
              <a:lnSpc>
                <a:spcPct val="100000"/>
              </a:lnSpc>
              <a:buNone/>
            </a:pPr>
            <a:r>
              <a:rPr lang="en-US" sz="4800" dirty="0">
                <a:solidFill>
                  <a:srgbClr val="003399"/>
                </a:solidFill>
                <a:latin typeface="Arial" panose="020B0604020202020204" pitchFamily="34" charset="0"/>
                <a:cs typeface="Arial" panose="020B0604020202020204" pitchFamily="34" charset="0"/>
              </a:rPr>
              <a:t>“</a:t>
            </a:r>
            <a:r>
              <a:rPr lang="en-US" sz="4800" dirty="0">
                <a:solidFill>
                  <a:srgbClr val="00308F"/>
                </a:solidFill>
                <a:latin typeface="Arial" panose="020B0604020202020204" pitchFamily="34" charset="0"/>
                <a:cs typeface="Arial" panose="020B0604020202020204" pitchFamily="34" charset="0"/>
              </a:rPr>
              <a:t>Whoever sows sparingly will also reap sparingly, and whoever sows bountifully will also reap bountifully.”</a:t>
            </a:r>
          </a:p>
        </p:txBody>
      </p:sp>
      <p:sp>
        <p:nvSpPr>
          <p:cNvPr id="5" name="Rectangle 2">
            <a:extLst>
              <a:ext uri="{FF2B5EF4-FFF2-40B4-BE49-F238E27FC236}">
                <a16:creationId xmlns:a16="http://schemas.microsoft.com/office/drawing/2014/main" xmlns="" id="{9E1856D7-7F7E-FB42-9E41-E2B7DB0E0278}"/>
              </a:ext>
            </a:extLst>
          </p:cNvPr>
          <p:cNvSpPr txBox="1">
            <a:spLocks noChangeArrowheads="1"/>
          </p:cNvSpPr>
          <p:nvPr/>
        </p:nvSpPr>
        <p:spPr>
          <a:xfrm>
            <a:off x="0" y="0"/>
            <a:ext cx="12220352" cy="1773334"/>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Copperplate Light" panose="02000604030000020004" pitchFamily="2" charset="77"/>
                <a:cs typeface="Arial" panose="020B0604020202020204" pitchFamily="34" charset="0"/>
              </a:rPr>
              <a:t>2 Corinthians 9:6</a:t>
            </a:r>
            <a:endParaRPr lang="en-US" sz="2800" dirty="0">
              <a:solidFill>
                <a:schemeClr val="bg1"/>
              </a:solidFill>
              <a:latin typeface="Copperplate Light" panose="02000604030000020004" pitchFamily="2" charset="77"/>
              <a:ea typeface="Copperplate Light" charset="0"/>
              <a:cs typeface="Arial" panose="020B0604020202020204" pitchFamily="34" charset="0"/>
            </a:endParaRPr>
          </a:p>
        </p:txBody>
      </p:sp>
    </p:spTree>
    <p:extLst>
      <p:ext uri="{BB962C8B-B14F-4D97-AF65-F5344CB8AC3E}">
        <p14:creationId xmlns:p14="http://schemas.microsoft.com/office/powerpoint/2010/main" val="1317562079"/>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5">
            <a:extLst>
              <a:ext uri="{FF2B5EF4-FFF2-40B4-BE49-F238E27FC236}">
                <a16:creationId xmlns:a16="http://schemas.microsoft.com/office/drawing/2014/main" xmlns="" id="{1749810C-9F43-C44B-B10A-84EB6013D8CF}"/>
              </a:ext>
            </a:extLst>
          </p:cNvPr>
          <p:cNvSpPr>
            <a:spLocks noGrp="1"/>
          </p:cNvSpPr>
          <p:nvPr>
            <p:ph sz="quarter" idx="1"/>
          </p:nvPr>
        </p:nvSpPr>
        <p:spPr>
          <a:xfrm>
            <a:off x="673768" y="2526224"/>
            <a:ext cx="7726313" cy="3830126"/>
          </a:xfrm>
        </p:spPr>
        <p:txBody>
          <a:bodyPr>
            <a:normAutofit/>
          </a:bodyPr>
          <a:lstStyle/>
          <a:p>
            <a:pPr marL="365760" indent="-457200" eaLnBrk="1" hangingPunct="1">
              <a:lnSpc>
                <a:spcPct val="100000"/>
              </a:lnSpc>
              <a:spcBef>
                <a:spcPts val="0"/>
              </a:spcBef>
              <a:spcAft>
                <a:spcPts val="600"/>
              </a:spcAft>
              <a:buClr>
                <a:srgbClr val="000090"/>
              </a:buClr>
              <a:buSzPct val="65000"/>
              <a:buNone/>
            </a:pPr>
            <a:r>
              <a:rPr lang="en-US" altLang="en-US" sz="4800" dirty="0">
                <a:solidFill>
                  <a:srgbClr val="00308F"/>
                </a:solidFill>
                <a:latin typeface="Arial" panose="020B0604020202020204" pitchFamily="34" charset="0"/>
                <a:ea typeface="ＭＳ Ｐゴシック" panose="020B0600070205080204" pitchFamily="34" charset="-128"/>
              </a:rPr>
              <a:t>	“Make no mistake, mediocracy is not our fate; it has been our choice.”</a:t>
            </a:r>
          </a:p>
        </p:txBody>
      </p:sp>
      <p:sp>
        <p:nvSpPr>
          <p:cNvPr id="53252" name="Slide Number Placeholder 3">
            <a:extLst>
              <a:ext uri="{FF2B5EF4-FFF2-40B4-BE49-F238E27FC236}">
                <a16:creationId xmlns:a16="http://schemas.microsoft.com/office/drawing/2014/main" xmlns="" id="{40987A08-ADD7-2F42-8C51-B8DFE4226F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fld id="{7D317235-4162-F646-A490-5F8DEDCEB89F}" type="slidenum">
              <a:rPr lang="en-US" altLang="en-US" sz="1200">
                <a:solidFill>
                  <a:schemeClr val="bg1"/>
                </a:solidFill>
              </a:rPr>
              <a:pPr>
                <a:lnSpc>
                  <a:spcPct val="80000"/>
                </a:lnSpc>
              </a:pPr>
              <a:t>39</a:t>
            </a:fld>
            <a:endParaRPr lang="en-US" altLang="en-US" sz="1200" dirty="0">
              <a:solidFill>
                <a:schemeClr val="bg1"/>
              </a:solidFill>
            </a:endParaRPr>
          </a:p>
        </p:txBody>
      </p:sp>
      <p:sp>
        <p:nvSpPr>
          <p:cNvPr id="6" name="Rectangle 2">
            <a:extLst>
              <a:ext uri="{FF2B5EF4-FFF2-40B4-BE49-F238E27FC236}">
                <a16:creationId xmlns:a16="http://schemas.microsoft.com/office/drawing/2014/main" xmlns="" id="{DD238B0D-3147-B744-9BB6-D4B4B60D1E9C}"/>
              </a:ext>
            </a:extLst>
          </p:cNvPr>
          <p:cNvSpPr txBox="1">
            <a:spLocks noChangeArrowheads="1"/>
          </p:cNvSpPr>
          <p:nvPr/>
        </p:nvSpPr>
        <p:spPr>
          <a:xfrm>
            <a:off x="0" y="1"/>
            <a:ext cx="12115800" cy="1159375"/>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chemeClr val="bg1"/>
                </a:solidFill>
                <a:latin typeface="Copperplate Light" panose="02000604030000020004" pitchFamily="2" charset="77"/>
                <a:ea typeface="ＭＳ Ｐゴシック" panose="020B0600070205080204" pitchFamily="34" charset="-128"/>
              </a:rPr>
              <a:t>	</a:t>
            </a:r>
            <a:r>
              <a:rPr lang="en-US" altLang="en-US" sz="3200" dirty="0">
                <a:solidFill>
                  <a:schemeClr val="bg1"/>
                </a:solidFill>
                <a:latin typeface="Copperplate Light" panose="02000604030000020004" pitchFamily="2" charset="77"/>
                <a:ea typeface="ＭＳ Ｐゴシック" panose="020B0600070205080204" pitchFamily="34" charset="-128"/>
              </a:rPr>
              <a:t>Our Choice</a:t>
            </a:r>
            <a:endParaRPr lang="en-US" altLang="en-US" sz="3200" dirty="0">
              <a:solidFill>
                <a:schemeClr val="accent1">
                  <a:lumMod val="20000"/>
                  <a:lumOff val="80000"/>
                </a:schemeClr>
              </a:solidFill>
              <a:latin typeface="Copperplate Light" panose="02000604030000020004" pitchFamily="2" charset="77"/>
              <a:ea typeface="ＭＳ Ｐゴシック" panose="020B0600070205080204" pitchFamily="34" charset="-128"/>
            </a:endParaRPr>
          </a:p>
        </p:txBody>
      </p:sp>
      <p:sp>
        <p:nvSpPr>
          <p:cNvPr id="7" name="Slide Number Placeholder 2">
            <a:extLst>
              <a:ext uri="{FF2B5EF4-FFF2-40B4-BE49-F238E27FC236}">
                <a16:creationId xmlns:a16="http://schemas.microsoft.com/office/drawing/2014/main" xmlns="" id="{8A94496F-CFFA-674B-ACDF-FFB96B4434B6}"/>
              </a:ext>
            </a:extLst>
          </p:cNvPr>
          <p:cNvSpPr txBox="1">
            <a:spLocks/>
          </p:cNvSpPr>
          <p:nvPr/>
        </p:nvSpPr>
        <p:spPr>
          <a:xfrm>
            <a:off x="8610600" y="6356350"/>
            <a:ext cx="32376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36096F-F4FD-9242-9ECB-BAF7D771A791}" type="slidenum">
              <a:rPr lang="en-US" smtClean="0"/>
              <a:pPr/>
              <a:t>39</a:t>
            </a:fld>
            <a:endParaRPr lang="en-US" dirty="0"/>
          </a:p>
        </p:txBody>
      </p:sp>
      <p:pic>
        <p:nvPicPr>
          <p:cNvPr id="8" name="Content Placeholder 8">
            <a:extLst>
              <a:ext uri="{FF2B5EF4-FFF2-40B4-BE49-F238E27FC236}">
                <a16:creationId xmlns:a16="http://schemas.microsoft.com/office/drawing/2014/main" xmlns="" id="{1081CCFC-9A19-A845-8154-DFC2D07D7D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27085" y="2070805"/>
            <a:ext cx="2371253" cy="3374115"/>
          </a:xfrm>
          <a:prstGeom prst="rect">
            <a:avLst/>
          </a:prstGeom>
        </p:spPr>
      </p:pic>
    </p:spTree>
    <p:extLst>
      <p:ext uri="{BB962C8B-B14F-4D97-AF65-F5344CB8AC3E}">
        <p14:creationId xmlns:p14="http://schemas.microsoft.com/office/powerpoint/2010/main" val="136969276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991892" y="1347296"/>
            <a:ext cx="8247358" cy="760904"/>
          </a:xfrm>
        </p:spPr>
        <p:txBody>
          <a:bodyPr>
            <a:normAutofit/>
          </a:bodyPr>
          <a:lstStyle/>
          <a:p>
            <a:pPr algn="l">
              <a:defRPr/>
            </a:pPr>
            <a:r>
              <a:rPr lang="en-US" altLang="en-US" sz="2025" dirty="0">
                <a:solidFill>
                  <a:srgbClr val="00328C"/>
                </a:solidFill>
                <a:latin typeface="Copperplate Gothic Light" charset="0"/>
                <a:ea typeface="ＭＳ Ｐゴシック" charset="-128"/>
              </a:rPr>
              <a:t/>
            </a:r>
            <a:br>
              <a:rPr lang="en-US" altLang="en-US" sz="2025" dirty="0">
                <a:solidFill>
                  <a:srgbClr val="00328C"/>
                </a:solidFill>
                <a:latin typeface="Copperplate Gothic Light" charset="0"/>
                <a:ea typeface="ＭＳ Ｐゴシック" charset="-128"/>
              </a:rPr>
            </a:br>
            <a:r>
              <a:rPr lang="en-US" altLang="en-US" sz="2000" dirty="0">
                <a:solidFill>
                  <a:srgbClr val="00328C"/>
                </a:solidFill>
                <a:latin typeface="Copperplate Gothic Light" charset="0"/>
                <a:ea typeface="ＭＳ Ｐゴシック" charset="-128"/>
              </a:rPr>
              <a:t>Population Change (2000-2018)</a:t>
            </a:r>
          </a:p>
        </p:txBody>
      </p:sp>
      <p:sp>
        <p:nvSpPr>
          <p:cNvPr id="150531" name="TextBox 5"/>
          <p:cNvSpPr txBox="1">
            <a:spLocks noChangeArrowheads="1"/>
          </p:cNvSpPr>
          <p:nvPr/>
        </p:nvSpPr>
        <p:spPr bwMode="auto">
          <a:xfrm>
            <a:off x="7924800" y="4108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50532" name="TextBox 6"/>
          <p:cNvSpPr txBox="1">
            <a:spLocks noChangeArrowheads="1"/>
          </p:cNvSpPr>
          <p:nvPr/>
        </p:nvSpPr>
        <p:spPr bwMode="auto">
          <a:xfrm>
            <a:off x="5029200" y="42862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50533" name="Content Placeholder 3"/>
          <p:cNvSpPr>
            <a:spLocks noGrp="1"/>
          </p:cNvSpPr>
          <p:nvPr>
            <p:ph idx="1"/>
          </p:nvPr>
        </p:nvSpPr>
        <p:spPr>
          <a:xfrm>
            <a:off x="991892" y="3524250"/>
            <a:ext cx="8075908" cy="762000"/>
          </a:xfrm>
        </p:spPr>
        <p:txBody>
          <a:bodyPr>
            <a:normAutofit fontScale="92500" lnSpcReduction="20000"/>
          </a:bodyPr>
          <a:lstStyle/>
          <a:p>
            <a:pPr marL="0" indent="0" defTabSz="685800">
              <a:spcBef>
                <a:spcPct val="0"/>
              </a:spcBef>
              <a:buNone/>
            </a:pPr>
            <a:endParaRPr lang="en-US" altLang="en-US" sz="2000" dirty="0">
              <a:solidFill>
                <a:srgbClr val="00328C"/>
              </a:solidFill>
              <a:latin typeface="Copperplate Light" charset="0"/>
              <a:ea typeface="Copperplate Light" charset="0"/>
              <a:cs typeface="Copperplate Light" charset="0"/>
            </a:endParaRPr>
          </a:p>
          <a:p>
            <a:pPr marL="0" indent="0" defTabSz="685800">
              <a:spcBef>
                <a:spcPct val="0"/>
              </a:spcBef>
              <a:buNone/>
            </a:pPr>
            <a:endParaRPr lang="en-US" altLang="en-US" sz="2000" dirty="0">
              <a:solidFill>
                <a:srgbClr val="00328C"/>
              </a:solidFill>
              <a:latin typeface="Copperplate Light" charset="0"/>
              <a:ea typeface="Copperplate Light" charset="0"/>
              <a:cs typeface="Copperplate Light" charset="0"/>
            </a:endParaRPr>
          </a:p>
          <a:p>
            <a:pPr marL="0" indent="0" defTabSz="685800">
              <a:spcBef>
                <a:spcPct val="0"/>
              </a:spcBef>
              <a:buNone/>
            </a:pPr>
            <a:r>
              <a:rPr lang="en-US" altLang="en-US" sz="2200" dirty="0">
                <a:solidFill>
                  <a:srgbClr val="00328C"/>
                </a:solidFill>
                <a:latin typeface="Copperplate Light" charset="0"/>
                <a:ea typeface="Copperplate Light" charset="0"/>
                <a:cs typeface="Copperplate Light" charset="0"/>
              </a:rPr>
              <a:t>Population Change (2010-2018)</a:t>
            </a:r>
          </a:p>
        </p:txBody>
      </p:sp>
      <p:graphicFrame>
        <p:nvGraphicFramePr>
          <p:cNvPr id="11" name="Table 10"/>
          <p:cNvGraphicFramePr>
            <a:graphicFrameLocks noGrp="1"/>
          </p:cNvGraphicFramePr>
          <p:nvPr>
            <p:extLst>
              <p:ext uri="{D42A27DB-BD31-4B8C-83A1-F6EECF244321}">
                <p14:modId xmlns:p14="http://schemas.microsoft.com/office/powerpoint/2010/main" val="4264480375"/>
              </p:ext>
            </p:extLst>
          </p:nvPr>
        </p:nvGraphicFramePr>
        <p:xfrm>
          <a:off x="991892" y="4365622"/>
          <a:ext cx="10166884" cy="1131890"/>
        </p:xfrm>
        <a:graphic>
          <a:graphicData uri="http://schemas.openxmlformats.org/drawingml/2006/table">
            <a:tbl>
              <a:tblPr firstRow="1" bandRow="1">
                <a:tableStyleId>{21E4AEA4-8DFA-4A89-87EB-49C32662AFE0}</a:tableStyleId>
              </a:tblPr>
              <a:tblGrid>
                <a:gridCol w="782068">
                  <a:extLst>
                    <a:ext uri="{9D8B030D-6E8A-4147-A177-3AD203B41FA5}">
                      <a16:colId xmlns:a16="http://schemas.microsoft.com/office/drawing/2014/main" xmlns="" val="20000"/>
                    </a:ext>
                  </a:extLst>
                </a:gridCol>
                <a:gridCol w="782068">
                  <a:extLst>
                    <a:ext uri="{9D8B030D-6E8A-4147-A177-3AD203B41FA5}">
                      <a16:colId xmlns:a16="http://schemas.microsoft.com/office/drawing/2014/main" xmlns="" val="20001"/>
                    </a:ext>
                  </a:extLst>
                </a:gridCol>
                <a:gridCol w="782068">
                  <a:extLst>
                    <a:ext uri="{9D8B030D-6E8A-4147-A177-3AD203B41FA5}">
                      <a16:colId xmlns:a16="http://schemas.microsoft.com/office/drawing/2014/main" xmlns="" val="20002"/>
                    </a:ext>
                  </a:extLst>
                </a:gridCol>
                <a:gridCol w="782068">
                  <a:extLst>
                    <a:ext uri="{9D8B030D-6E8A-4147-A177-3AD203B41FA5}">
                      <a16:colId xmlns:a16="http://schemas.microsoft.com/office/drawing/2014/main" xmlns="" val="20003"/>
                    </a:ext>
                  </a:extLst>
                </a:gridCol>
                <a:gridCol w="782068">
                  <a:extLst>
                    <a:ext uri="{9D8B030D-6E8A-4147-A177-3AD203B41FA5}">
                      <a16:colId xmlns:a16="http://schemas.microsoft.com/office/drawing/2014/main" xmlns="" val="20004"/>
                    </a:ext>
                  </a:extLst>
                </a:gridCol>
                <a:gridCol w="782068">
                  <a:extLst>
                    <a:ext uri="{9D8B030D-6E8A-4147-A177-3AD203B41FA5}">
                      <a16:colId xmlns:a16="http://schemas.microsoft.com/office/drawing/2014/main" xmlns="" val="20005"/>
                    </a:ext>
                  </a:extLst>
                </a:gridCol>
                <a:gridCol w="782068">
                  <a:extLst>
                    <a:ext uri="{9D8B030D-6E8A-4147-A177-3AD203B41FA5}">
                      <a16:colId xmlns:a16="http://schemas.microsoft.com/office/drawing/2014/main" xmlns="" val="20006"/>
                    </a:ext>
                  </a:extLst>
                </a:gridCol>
                <a:gridCol w="782068">
                  <a:extLst>
                    <a:ext uri="{9D8B030D-6E8A-4147-A177-3AD203B41FA5}">
                      <a16:colId xmlns:a16="http://schemas.microsoft.com/office/drawing/2014/main" xmlns="" val="20007"/>
                    </a:ext>
                  </a:extLst>
                </a:gridCol>
                <a:gridCol w="782068">
                  <a:extLst>
                    <a:ext uri="{9D8B030D-6E8A-4147-A177-3AD203B41FA5}">
                      <a16:colId xmlns:a16="http://schemas.microsoft.com/office/drawing/2014/main" xmlns="" val="20008"/>
                    </a:ext>
                  </a:extLst>
                </a:gridCol>
                <a:gridCol w="782068">
                  <a:extLst>
                    <a:ext uri="{9D8B030D-6E8A-4147-A177-3AD203B41FA5}">
                      <a16:colId xmlns:a16="http://schemas.microsoft.com/office/drawing/2014/main" xmlns="" val="20009"/>
                    </a:ext>
                  </a:extLst>
                </a:gridCol>
                <a:gridCol w="782068">
                  <a:extLst>
                    <a:ext uri="{9D8B030D-6E8A-4147-A177-3AD203B41FA5}">
                      <a16:colId xmlns:a16="http://schemas.microsoft.com/office/drawing/2014/main" xmlns="" val="20010"/>
                    </a:ext>
                  </a:extLst>
                </a:gridCol>
                <a:gridCol w="782068">
                  <a:extLst>
                    <a:ext uri="{9D8B030D-6E8A-4147-A177-3AD203B41FA5}">
                      <a16:colId xmlns:a16="http://schemas.microsoft.com/office/drawing/2014/main" xmlns="" val="20011"/>
                    </a:ext>
                  </a:extLst>
                </a:gridCol>
                <a:gridCol w="782068">
                  <a:extLst>
                    <a:ext uri="{9D8B030D-6E8A-4147-A177-3AD203B41FA5}">
                      <a16:colId xmlns:a16="http://schemas.microsoft.com/office/drawing/2014/main" xmlns="" val="20012"/>
                    </a:ext>
                  </a:extLst>
                </a:gridCol>
              </a:tblGrid>
              <a:tr h="565945">
                <a:tc>
                  <a:txBody>
                    <a:bodyPr/>
                    <a:lstStyle/>
                    <a:p>
                      <a:pPr algn="ctr"/>
                      <a:r>
                        <a:rPr lang="en-US" sz="2000" b="0" dirty="0"/>
                        <a:t>TX</a:t>
                      </a:r>
                      <a:endParaRPr lang="en-US" sz="2000" b="0" dirty="0">
                        <a:latin typeface="Arial" charset="0"/>
                        <a:ea typeface="Arial" charset="0"/>
                        <a:cs typeface="Arial" charset="0"/>
                      </a:endParaRPr>
                    </a:p>
                  </a:txBody>
                  <a:tcPr marL="68576" marR="68576" marT="34345" marB="34345">
                    <a:solidFill>
                      <a:schemeClr val="accent5">
                        <a:lumMod val="75000"/>
                      </a:schemeClr>
                    </a:solidFill>
                  </a:tcPr>
                </a:tc>
                <a:tc>
                  <a:txBody>
                    <a:bodyPr/>
                    <a:lstStyle/>
                    <a:p>
                      <a:pPr algn="ctr"/>
                      <a:r>
                        <a:rPr lang="en-US" sz="2000" b="0" dirty="0"/>
                        <a:t>FL</a:t>
                      </a:r>
                      <a:endParaRPr lang="en-US" sz="2000" b="0" dirty="0">
                        <a:latin typeface="Arial" charset="0"/>
                        <a:ea typeface="Arial" charset="0"/>
                        <a:cs typeface="Arial" charset="0"/>
                      </a:endParaRPr>
                    </a:p>
                  </a:txBody>
                  <a:tcPr marL="68576" marR="68576" marT="34345" marB="34345">
                    <a:solidFill>
                      <a:schemeClr val="accent5">
                        <a:lumMod val="75000"/>
                      </a:schemeClr>
                    </a:solidFill>
                  </a:tcPr>
                </a:tc>
                <a:tc>
                  <a:txBody>
                    <a:bodyPr/>
                    <a:lstStyle/>
                    <a:p>
                      <a:pPr algn="ctr"/>
                      <a:r>
                        <a:rPr lang="en-US" sz="2000" b="0" dirty="0"/>
                        <a:t>SC</a:t>
                      </a:r>
                      <a:endParaRPr lang="en-US" sz="2000" b="0" dirty="0">
                        <a:latin typeface="Arial" charset="0"/>
                        <a:ea typeface="Arial" charset="0"/>
                        <a:cs typeface="Arial" charset="0"/>
                      </a:endParaRPr>
                    </a:p>
                  </a:txBody>
                  <a:tcPr marL="68576" marR="68576" marT="34345" marB="34345">
                    <a:solidFill>
                      <a:schemeClr val="accent5">
                        <a:lumMod val="75000"/>
                      </a:schemeClr>
                    </a:solidFill>
                  </a:tcPr>
                </a:tc>
                <a:tc>
                  <a:txBody>
                    <a:bodyPr/>
                    <a:lstStyle/>
                    <a:p>
                      <a:pPr algn="ctr"/>
                      <a:r>
                        <a:rPr lang="en-US" sz="2000" b="0" dirty="0"/>
                        <a:t>GA</a:t>
                      </a:r>
                      <a:endParaRPr lang="en-US" sz="2000" b="0" dirty="0">
                        <a:latin typeface="Arial" charset="0"/>
                        <a:ea typeface="Arial" charset="0"/>
                        <a:cs typeface="Arial" charset="0"/>
                      </a:endParaRPr>
                    </a:p>
                  </a:txBody>
                  <a:tcPr marL="68576" marR="68576" marT="34345" marB="34345">
                    <a:solidFill>
                      <a:schemeClr val="accent5">
                        <a:lumMod val="75000"/>
                      </a:schemeClr>
                    </a:solidFill>
                  </a:tcPr>
                </a:tc>
                <a:tc>
                  <a:txBody>
                    <a:bodyPr/>
                    <a:lstStyle/>
                    <a:p>
                      <a:pPr algn="ctr"/>
                      <a:r>
                        <a:rPr lang="en-US" sz="2000" b="0" dirty="0"/>
                        <a:t>TN</a:t>
                      </a:r>
                      <a:endParaRPr lang="en-US" sz="2000" b="0" dirty="0">
                        <a:latin typeface="Arial" charset="0"/>
                        <a:ea typeface="Arial" charset="0"/>
                        <a:cs typeface="Arial" charset="0"/>
                      </a:endParaRPr>
                    </a:p>
                  </a:txBody>
                  <a:tcPr marL="68576" marR="68576" marT="34345" marB="34345">
                    <a:solidFill>
                      <a:schemeClr val="accent5">
                        <a:lumMod val="75000"/>
                      </a:schemeClr>
                    </a:solidFill>
                  </a:tcPr>
                </a:tc>
                <a:tc>
                  <a:txBody>
                    <a:bodyPr/>
                    <a:lstStyle/>
                    <a:p>
                      <a:pPr algn="ctr"/>
                      <a:r>
                        <a:rPr lang="en-US" sz="2000" b="0" dirty="0">
                          <a:latin typeface="Arial" charset="0"/>
                          <a:ea typeface="Arial" charset="0"/>
                          <a:cs typeface="Arial" charset="0"/>
                        </a:rPr>
                        <a:t>SEC</a:t>
                      </a:r>
                    </a:p>
                  </a:txBody>
                  <a:tcPr marL="68576" marR="68576" marT="34345" marB="34345">
                    <a:solidFill>
                      <a:schemeClr val="accent5">
                        <a:lumMod val="75000"/>
                      </a:schemeClr>
                    </a:solidFill>
                  </a:tcPr>
                </a:tc>
                <a:tc>
                  <a:txBody>
                    <a:bodyPr/>
                    <a:lstStyle/>
                    <a:p>
                      <a:pPr algn="ctr"/>
                      <a:r>
                        <a:rPr lang="en-US" sz="2000" b="0" dirty="0">
                          <a:latin typeface="Arial" charset="0"/>
                          <a:ea typeface="Arial" charset="0"/>
                          <a:cs typeface="Arial" charset="0"/>
                        </a:rPr>
                        <a:t>US</a:t>
                      </a:r>
                    </a:p>
                  </a:txBody>
                  <a:tcPr marL="68576" marR="68576" marT="34345" marB="34345">
                    <a:solidFill>
                      <a:schemeClr val="accent5">
                        <a:lumMod val="75000"/>
                      </a:schemeClr>
                    </a:solidFill>
                  </a:tcPr>
                </a:tc>
                <a:tc>
                  <a:txBody>
                    <a:bodyPr/>
                    <a:lstStyle/>
                    <a:p>
                      <a:pPr algn="ctr"/>
                      <a:r>
                        <a:rPr lang="en-US" sz="2000" b="0" dirty="0">
                          <a:latin typeface="Arial" charset="0"/>
                          <a:ea typeface="Arial" charset="0"/>
                          <a:cs typeface="Arial" charset="0"/>
                        </a:rPr>
                        <a:t>AR</a:t>
                      </a:r>
                    </a:p>
                  </a:txBody>
                  <a:tcPr marL="68576" marR="68576" marT="34345" marB="34345">
                    <a:solidFill>
                      <a:schemeClr val="accent5">
                        <a:lumMod val="75000"/>
                      </a:schemeClr>
                    </a:solidFill>
                  </a:tcPr>
                </a:tc>
                <a:tc>
                  <a:txBody>
                    <a:bodyPr/>
                    <a:lstStyle/>
                    <a:p>
                      <a:pPr algn="ctr"/>
                      <a:r>
                        <a:rPr lang="en-US" sz="2000" b="0" dirty="0">
                          <a:latin typeface="Arial" charset="0"/>
                          <a:ea typeface="Arial" charset="0"/>
                          <a:cs typeface="Arial" charset="0"/>
                        </a:rPr>
                        <a:t>KY</a:t>
                      </a:r>
                    </a:p>
                  </a:txBody>
                  <a:tcPr marL="68576" marR="68576" marT="34345" marB="34345">
                    <a:solidFill>
                      <a:schemeClr val="accent5">
                        <a:lumMod val="75000"/>
                      </a:schemeClr>
                    </a:solidFill>
                  </a:tcPr>
                </a:tc>
                <a:tc>
                  <a:txBody>
                    <a:bodyPr/>
                    <a:lstStyle/>
                    <a:p>
                      <a:pPr algn="ctr"/>
                      <a:r>
                        <a:rPr lang="en-US" sz="2000" b="0" dirty="0">
                          <a:latin typeface="Arial" charset="0"/>
                          <a:ea typeface="Arial" charset="0"/>
                          <a:cs typeface="Arial" charset="0"/>
                        </a:rPr>
                        <a:t>LA</a:t>
                      </a:r>
                    </a:p>
                  </a:txBody>
                  <a:tcPr marL="68576" marR="68576" marT="34345" marB="34345">
                    <a:solidFill>
                      <a:schemeClr val="accent5">
                        <a:lumMod val="75000"/>
                      </a:schemeClr>
                    </a:solidFill>
                  </a:tcPr>
                </a:tc>
                <a:tc>
                  <a:txBody>
                    <a:bodyPr/>
                    <a:lstStyle/>
                    <a:p>
                      <a:pPr algn="ctr"/>
                      <a:r>
                        <a:rPr lang="en-US" sz="2000" b="0" dirty="0"/>
                        <a:t>MO</a:t>
                      </a:r>
                      <a:endParaRPr lang="en-US" sz="2000" b="0" dirty="0">
                        <a:latin typeface="Arial" charset="0"/>
                        <a:ea typeface="Arial" charset="0"/>
                        <a:cs typeface="Arial" charset="0"/>
                      </a:endParaRPr>
                    </a:p>
                  </a:txBody>
                  <a:tcPr marL="68576" marR="68576" marT="34345" marB="34345">
                    <a:solidFill>
                      <a:schemeClr val="accent5">
                        <a:lumMod val="75000"/>
                      </a:schemeClr>
                    </a:solidFill>
                  </a:tcPr>
                </a:tc>
                <a:tc>
                  <a:txBody>
                    <a:bodyPr/>
                    <a:lstStyle/>
                    <a:p>
                      <a:pPr algn="ctr"/>
                      <a:r>
                        <a:rPr lang="en-US" sz="2000" b="1" dirty="0"/>
                        <a:t>AL</a:t>
                      </a:r>
                      <a:endParaRPr lang="en-US" sz="2000" b="1" dirty="0">
                        <a:latin typeface="Arial" charset="0"/>
                        <a:ea typeface="Arial" charset="0"/>
                        <a:cs typeface="Arial" charset="0"/>
                      </a:endParaRPr>
                    </a:p>
                  </a:txBody>
                  <a:tcPr marL="68576" marR="68576" marT="34345" marB="34345">
                    <a:solidFill>
                      <a:srgbClr val="00B0F0"/>
                    </a:solidFill>
                  </a:tcPr>
                </a:tc>
                <a:tc>
                  <a:txBody>
                    <a:bodyPr/>
                    <a:lstStyle/>
                    <a:p>
                      <a:pPr algn="ctr"/>
                      <a:r>
                        <a:rPr lang="en-US" sz="2000" b="0" dirty="0"/>
                        <a:t>MS</a:t>
                      </a:r>
                      <a:endParaRPr lang="en-US" sz="2000" b="0" dirty="0">
                        <a:latin typeface="Arial" charset="0"/>
                        <a:ea typeface="Arial" charset="0"/>
                        <a:cs typeface="Arial" charset="0"/>
                      </a:endParaRPr>
                    </a:p>
                  </a:txBody>
                  <a:tcPr marL="68576" marR="68576" marT="34345" marB="34345">
                    <a:solidFill>
                      <a:schemeClr val="accent5">
                        <a:lumMod val="75000"/>
                      </a:schemeClr>
                    </a:solidFill>
                  </a:tcPr>
                </a:tc>
                <a:extLst>
                  <a:ext uri="{0D108BD9-81ED-4DB2-BD59-A6C34878D82A}">
                    <a16:rowId xmlns:a16="http://schemas.microsoft.com/office/drawing/2014/main" xmlns="" val="10000"/>
                  </a:ext>
                </a:extLst>
              </a:tr>
              <a:tr h="565945">
                <a:tc>
                  <a:txBody>
                    <a:bodyPr/>
                    <a:lstStyle/>
                    <a:p>
                      <a:pPr algn="ctr"/>
                      <a:r>
                        <a:rPr lang="en-US" sz="2000" dirty="0"/>
                        <a:t>14.1</a:t>
                      </a:r>
                      <a:endParaRPr lang="en-US" sz="2000" dirty="0">
                        <a:latin typeface="Arial" charset="0"/>
                        <a:ea typeface="Arial" charset="0"/>
                        <a:cs typeface="Arial" charset="0"/>
                      </a:endParaRPr>
                    </a:p>
                  </a:txBody>
                  <a:tcPr marL="68576" marR="68576" marT="34345" marB="34345">
                    <a:solidFill>
                      <a:schemeClr val="accent1">
                        <a:lumMod val="20000"/>
                        <a:lumOff val="80000"/>
                      </a:schemeClr>
                    </a:solidFill>
                  </a:tcPr>
                </a:tc>
                <a:tc>
                  <a:txBody>
                    <a:bodyPr/>
                    <a:lstStyle/>
                    <a:p>
                      <a:pPr algn="ctr"/>
                      <a:r>
                        <a:rPr lang="en-US" sz="2000" dirty="0"/>
                        <a:t>13.3</a:t>
                      </a:r>
                      <a:endParaRPr lang="en-US" sz="2000" dirty="0">
                        <a:latin typeface="Arial" charset="0"/>
                        <a:ea typeface="Arial" charset="0"/>
                        <a:cs typeface="Arial" charset="0"/>
                      </a:endParaRP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9.9</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8.6</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6.7</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6.1</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6.0</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3.4</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3.0</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2.8</a:t>
                      </a:r>
                    </a:p>
                  </a:txBody>
                  <a:tcPr marL="68576" marR="68576" marT="34345" marB="34345">
                    <a:solidFill>
                      <a:schemeClr val="accent1">
                        <a:lumMod val="20000"/>
                        <a:lumOff val="80000"/>
                      </a:schemeClr>
                    </a:solidFill>
                  </a:tcPr>
                </a:tc>
                <a:tc>
                  <a:txBody>
                    <a:bodyPr/>
                    <a:lstStyle/>
                    <a:p>
                      <a:pPr algn="ctr"/>
                      <a:r>
                        <a:rPr lang="en-US" sz="2000" dirty="0">
                          <a:latin typeface="Arial" charset="0"/>
                          <a:ea typeface="Arial" charset="0"/>
                          <a:cs typeface="Arial" charset="0"/>
                        </a:rPr>
                        <a:t>2.3</a:t>
                      </a:r>
                    </a:p>
                  </a:txBody>
                  <a:tcPr marL="68576" marR="68576" marT="34345" marB="34345">
                    <a:solidFill>
                      <a:schemeClr val="accent1">
                        <a:lumMod val="20000"/>
                        <a:lumOff val="80000"/>
                      </a:schemeClr>
                    </a:solidFill>
                  </a:tcPr>
                </a:tc>
                <a:tc>
                  <a:txBody>
                    <a:bodyPr/>
                    <a:lstStyle/>
                    <a:p>
                      <a:pPr algn="ctr"/>
                      <a:r>
                        <a:rPr lang="en-US" sz="2000" b="1" dirty="0">
                          <a:solidFill>
                            <a:schemeClr val="bg1"/>
                          </a:solidFill>
                          <a:latin typeface="Arial" charset="0"/>
                          <a:ea typeface="Arial" charset="0"/>
                          <a:cs typeface="Arial" charset="0"/>
                        </a:rPr>
                        <a:t>2.3</a:t>
                      </a:r>
                    </a:p>
                  </a:txBody>
                  <a:tcPr marL="68576" marR="68576" marT="34345" marB="34345">
                    <a:solidFill>
                      <a:srgbClr val="00B0F0"/>
                    </a:solidFill>
                  </a:tcPr>
                </a:tc>
                <a:tc>
                  <a:txBody>
                    <a:bodyPr/>
                    <a:lstStyle/>
                    <a:p>
                      <a:pPr algn="ctr"/>
                      <a:r>
                        <a:rPr lang="en-US" sz="2000" dirty="0"/>
                        <a:t>0.6</a:t>
                      </a:r>
                      <a:endParaRPr lang="en-US" sz="2000" dirty="0">
                        <a:latin typeface="Arial" charset="0"/>
                        <a:ea typeface="Arial" charset="0"/>
                        <a:cs typeface="Arial" charset="0"/>
                      </a:endParaRPr>
                    </a:p>
                  </a:txBody>
                  <a:tcPr marL="68576" marR="68576" marT="34345" marB="34345">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3261173"/>
              </p:ext>
            </p:extLst>
          </p:nvPr>
        </p:nvGraphicFramePr>
        <p:xfrm>
          <a:off x="991892" y="2408728"/>
          <a:ext cx="10166884" cy="1137748"/>
        </p:xfrm>
        <a:graphic>
          <a:graphicData uri="http://schemas.openxmlformats.org/drawingml/2006/table">
            <a:tbl>
              <a:tblPr firstRow="1" bandRow="1">
                <a:tableStyleId>{21E4AEA4-8DFA-4A89-87EB-49C32662AFE0}</a:tableStyleId>
              </a:tblPr>
              <a:tblGrid>
                <a:gridCol w="782068">
                  <a:extLst>
                    <a:ext uri="{9D8B030D-6E8A-4147-A177-3AD203B41FA5}">
                      <a16:colId xmlns:a16="http://schemas.microsoft.com/office/drawing/2014/main" xmlns="" val="20000"/>
                    </a:ext>
                  </a:extLst>
                </a:gridCol>
                <a:gridCol w="782068">
                  <a:extLst>
                    <a:ext uri="{9D8B030D-6E8A-4147-A177-3AD203B41FA5}">
                      <a16:colId xmlns:a16="http://schemas.microsoft.com/office/drawing/2014/main" xmlns="" val="20001"/>
                    </a:ext>
                  </a:extLst>
                </a:gridCol>
                <a:gridCol w="782068">
                  <a:extLst>
                    <a:ext uri="{9D8B030D-6E8A-4147-A177-3AD203B41FA5}">
                      <a16:colId xmlns:a16="http://schemas.microsoft.com/office/drawing/2014/main" xmlns="" val="20002"/>
                    </a:ext>
                  </a:extLst>
                </a:gridCol>
                <a:gridCol w="782068">
                  <a:extLst>
                    <a:ext uri="{9D8B030D-6E8A-4147-A177-3AD203B41FA5}">
                      <a16:colId xmlns:a16="http://schemas.microsoft.com/office/drawing/2014/main" xmlns="" val="20003"/>
                    </a:ext>
                  </a:extLst>
                </a:gridCol>
                <a:gridCol w="782068">
                  <a:extLst>
                    <a:ext uri="{9D8B030D-6E8A-4147-A177-3AD203B41FA5}">
                      <a16:colId xmlns:a16="http://schemas.microsoft.com/office/drawing/2014/main" xmlns="" val="20004"/>
                    </a:ext>
                  </a:extLst>
                </a:gridCol>
                <a:gridCol w="782068">
                  <a:extLst>
                    <a:ext uri="{9D8B030D-6E8A-4147-A177-3AD203B41FA5}">
                      <a16:colId xmlns:a16="http://schemas.microsoft.com/office/drawing/2014/main" xmlns="" val="20005"/>
                    </a:ext>
                  </a:extLst>
                </a:gridCol>
                <a:gridCol w="782068">
                  <a:extLst>
                    <a:ext uri="{9D8B030D-6E8A-4147-A177-3AD203B41FA5}">
                      <a16:colId xmlns:a16="http://schemas.microsoft.com/office/drawing/2014/main" xmlns="" val="20006"/>
                    </a:ext>
                  </a:extLst>
                </a:gridCol>
                <a:gridCol w="782068">
                  <a:extLst>
                    <a:ext uri="{9D8B030D-6E8A-4147-A177-3AD203B41FA5}">
                      <a16:colId xmlns:a16="http://schemas.microsoft.com/office/drawing/2014/main" xmlns="" val="20007"/>
                    </a:ext>
                  </a:extLst>
                </a:gridCol>
                <a:gridCol w="782068">
                  <a:extLst>
                    <a:ext uri="{9D8B030D-6E8A-4147-A177-3AD203B41FA5}">
                      <a16:colId xmlns:a16="http://schemas.microsoft.com/office/drawing/2014/main" xmlns="" val="20008"/>
                    </a:ext>
                  </a:extLst>
                </a:gridCol>
                <a:gridCol w="782068">
                  <a:extLst>
                    <a:ext uri="{9D8B030D-6E8A-4147-A177-3AD203B41FA5}">
                      <a16:colId xmlns:a16="http://schemas.microsoft.com/office/drawing/2014/main" xmlns="" val="20009"/>
                    </a:ext>
                  </a:extLst>
                </a:gridCol>
                <a:gridCol w="782068">
                  <a:extLst>
                    <a:ext uri="{9D8B030D-6E8A-4147-A177-3AD203B41FA5}">
                      <a16:colId xmlns:a16="http://schemas.microsoft.com/office/drawing/2014/main" xmlns="" val="20010"/>
                    </a:ext>
                  </a:extLst>
                </a:gridCol>
                <a:gridCol w="782068">
                  <a:extLst>
                    <a:ext uri="{9D8B030D-6E8A-4147-A177-3AD203B41FA5}">
                      <a16:colId xmlns:a16="http://schemas.microsoft.com/office/drawing/2014/main" xmlns="" val="20011"/>
                    </a:ext>
                  </a:extLst>
                </a:gridCol>
                <a:gridCol w="782068">
                  <a:extLst>
                    <a:ext uri="{9D8B030D-6E8A-4147-A177-3AD203B41FA5}">
                      <a16:colId xmlns:a16="http://schemas.microsoft.com/office/drawing/2014/main" xmlns="" val="20012"/>
                    </a:ext>
                  </a:extLst>
                </a:gridCol>
              </a:tblGrid>
              <a:tr h="568874">
                <a:tc>
                  <a:txBody>
                    <a:bodyPr/>
                    <a:lstStyle/>
                    <a:p>
                      <a:pPr algn="ctr"/>
                      <a:r>
                        <a:rPr lang="en-US" sz="2000" b="0" dirty="0">
                          <a:latin typeface="+mn-lt"/>
                        </a:rPr>
                        <a:t>TX</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FL</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GA</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SC</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TN</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SEC</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US</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AR</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KY</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1" dirty="0">
                          <a:latin typeface="+mn-lt"/>
                          <a:ea typeface="Arial" charset="0"/>
                          <a:cs typeface="Arial" charset="0"/>
                        </a:rPr>
                        <a:t>AL</a:t>
                      </a:r>
                    </a:p>
                  </a:txBody>
                  <a:tcPr marL="68576" marR="68576" marT="34258" marB="34258">
                    <a:solidFill>
                      <a:srgbClr val="00B0F0"/>
                    </a:solidFill>
                  </a:tcPr>
                </a:tc>
                <a:tc>
                  <a:txBody>
                    <a:bodyPr/>
                    <a:lstStyle/>
                    <a:p>
                      <a:pPr algn="ctr"/>
                      <a:r>
                        <a:rPr lang="en-US" sz="2000" b="1" dirty="0">
                          <a:latin typeface="+mn-lt"/>
                          <a:ea typeface="Arial" charset="0"/>
                          <a:cs typeface="Arial" charset="0"/>
                        </a:rPr>
                        <a:t>MO</a:t>
                      </a:r>
                    </a:p>
                  </a:txBody>
                  <a:tcPr marL="68576" marR="68576" marT="34258" marB="34258">
                    <a:solidFill>
                      <a:schemeClr val="accent5">
                        <a:lumMod val="75000"/>
                      </a:schemeClr>
                    </a:solidFill>
                  </a:tcPr>
                </a:tc>
                <a:tc>
                  <a:txBody>
                    <a:bodyPr/>
                    <a:lstStyle/>
                    <a:p>
                      <a:pPr algn="ctr"/>
                      <a:r>
                        <a:rPr lang="en-US" sz="2000" b="0" dirty="0">
                          <a:latin typeface="+mn-lt"/>
                        </a:rPr>
                        <a:t>MS</a:t>
                      </a:r>
                      <a:endParaRPr lang="en-US" sz="2000" b="0" dirty="0">
                        <a:latin typeface="+mn-lt"/>
                        <a:ea typeface="Arial" charset="0"/>
                        <a:cs typeface="Arial" charset="0"/>
                      </a:endParaRPr>
                    </a:p>
                  </a:txBody>
                  <a:tcPr marL="68576" marR="68576" marT="34258" marB="34258">
                    <a:solidFill>
                      <a:srgbClr val="0070C0"/>
                    </a:solidFill>
                  </a:tcPr>
                </a:tc>
                <a:tc>
                  <a:txBody>
                    <a:bodyPr/>
                    <a:lstStyle/>
                    <a:p>
                      <a:pPr algn="ctr"/>
                      <a:r>
                        <a:rPr lang="en-US" sz="2000" b="0" dirty="0">
                          <a:latin typeface="+mn-lt"/>
                        </a:rPr>
                        <a:t>LA</a:t>
                      </a:r>
                      <a:endParaRPr lang="en-US" sz="2000" b="0" dirty="0">
                        <a:latin typeface="+mn-lt"/>
                        <a:ea typeface="Arial" charset="0"/>
                        <a:cs typeface="Arial" charset="0"/>
                      </a:endParaRPr>
                    </a:p>
                  </a:txBody>
                  <a:tcPr marL="68576" marR="68576" marT="34258" marB="34258">
                    <a:solidFill>
                      <a:srgbClr val="0070C0"/>
                    </a:solidFill>
                  </a:tcPr>
                </a:tc>
                <a:extLst>
                  <a:ext uri="{0D108BD9-81ED-4DB2-BD59-A6C34878D82A}">
                    <a16:rowId xmlns:a16="http://schemas.microsoft.com/office/drawing/2014/main" xmlns="" val="10000"/>
                  </a:ext>
                </a:extLst>
              </a:tr>
              <a:tr h="568874">
                <a:tc>
                  <a:txBody>
                    <a:bodyPr/>
                    <a:lstStyle/>
                    <a:p>
                      <a:pPr algn="ctr"/>
                      <a:r>
                        <a:rPr lang="en-US" sz="2000" dirty="0"/>
                        <a:t>36.7</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tc>
                  <a:txBody>
                    <a:bodyPr/>
                    <a:lstStyle/>
                    <a:p>
                      <a:pPr algn="ctr"/>
                      <a:r>
                        <a:rPr lang="en-US" sz="2000" dirty="0">
                          <a:latin typeface="Arial" charset="0"/>
                          <a:ea typeface="Arial" charset="0"/>
                          <a:cs typeface="Arial" charset="0"/>
                        </a:rPr>
                        <a:t>33.3</a:t>
                      </a:r>
                    </a:p>
                  </a:txBody>
                  <a:tcPr marL="68576" marR="68576" marT="34258" marB="34258">
                    <a:solidFill>
                      <a:schemeClr val="accent1">
                        <a:lumMod val="20000"/>
                        <a:lumOff val="80000"/>
                      </a:schemeClr>
                    </a:solidFill>
                  </a:tcPr>
                </a:tc>
                <a:tc>
                  <a:txBody>
                    <a:bodyPr/>
                    <a:lstStyle/>
                    <a:p>
                      <a:pPr algn="ctr"/>
                      <a:r>
                        <a:rPr lang="en-US" sz="2000" dirty="0"/>
                        <a:t>28.5</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tc>
                  <a:txBody>
                    <a:bodyPr/>
                    <a:lstStyle/>
                    <a:p>
                      <a:pPr algn="ctr"/>
                      <a:r>
                        <a:rPr lang="en-US" sz="2000" dirty="0"/>
                        <a:t>26.7</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tc>
                  <a:txBody>
                    <a:bodyPr/>
                    <a:lstStyle/>
                    <a:p>
                      <a:pPr algn="ctr"/>
                      <a:r>
                        <a:rPr lang="en-US" sz="2000" dirty="0"/>
                        <a:t>19.0</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tc>
                  <a:txBody>
                    <a:bodyPr/>
                    <a:lstStyle/>
                    <a:p>
                      <a:pPr algn="ctr"/>
                      <a:r>
                        <a:rPr lang="en-US" sz="2000" dirty="0"/>
                        <a:t>17.0</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tc>
                  <a:txBody>
                    <a:bodyPr/>
                    <a:lstStyle/>
                    <a:p>
                      <a:pPr algn="ctr"/>
                      <a:r>
                        <a:rPr lang="en-US" sz="2000" dirty="0"/>
                        <a:t>16.3</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tc>
                  <a:txBody>
                    <a:bodyPr/>
                    <a:lstStyle/>
                    <a:p>
                      <a:pPr algn="ctr"/>
                      <a:r>
                        <a:rPr lang="en-US" sz="2000" dirty="0"/>
                        <a:t>12.7</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tc>
                  <a:txBody>
                    <a:bodyPr/>
                    <a:lstStyle/>
                    <a:p>
                      <a:pPr algn="ctr"/>
                      <a:r>
                        <a:rPr lang="en-US" sz="2000" dirty="0">
                          <a:latin typeface="Arial" charset="0"/>
                          <a:ea typeface="Arial" charset="0"/>
                          <a:cs typeface="Arial" charset="0"/>
                        </a:rPr>
                        <a:t>10.6</a:t>
                      </a:r>
                    </a:p>
                  </a:txBody>
                  <a:tcPr marL="68576" marR="68576" marT="34258" marB="34258">
                    <a:solidFill>
                      <a:schemeClr val="accent1">
                        <a:lumMod val="20000"/>
                        <a:lumOff val="80000"/>
                      </a:schemeClr>
                    </a:solidFill>
                  </a:tcPr>
                </a:tc>
                <a:tc>
                  <a:txBody>
                    <a:bodyPr/>
                    <a:lstStyle/>
                    <a:p>
                      <a:pPr algn="ctr"/>
                      <a:r>
                        <a:rPr lang="en-US" sz="2000" b="1" dirty="0">
                          <a:solidFill>
                            <a:schemeClr val="bg1"/>
                          </a:solidFill>
                        </a:rPr>
                        <a:t>9.9</a:t>
                      </a:r>
                      <a:endParaRPr lang="en-US" sz="2000" b="1" dirty="0">
                        <a:solidFill>
                          <a:schemeClr val="bg1"/>
                        </a:solidFill>
                        <a:latin typeface="Arial" charset="0"/>
                        <a:ea typeface="Arial" charset="0"/>
                        <a:cs typeface="Arial" charset="0"/>
                      </a:endParaRPr>
                    </a:p>
                  </a:txBody>
                  <a:tcPr marL="68576" marR="68576" marT="34258" marB="34258">
                    <a:solidFill>
                      <a:srgbClr val="00B0F0"/>
                    </a:solidFill>
                  </a:tcPr>
                </a:tc>
                <a:tc>
                  <a:txBody>
                    <a:bodyPr/>
                    <a:lstStyle/>
                    <a:p>
                      <a:pPr algn="ctr"/>
                      <a:r>
                        <a:rPr lang="en-US" sz="2000" b="0" dirty="0">
                          <a:solidFill>
                            <a:schemeClr val="tx1"/>
                          </a:solidFill>
                          <a:latin typeface="Arial" charset="0"/>
                          <a:ea typeface="Arial" charset="0"/>
                          <a:cs typeface="Arial" charset="0"/>
                        </a:rPr>
                        <a:t>9.5</a:t>
                      </a:r>
                    </a:p>
                  </a:txBody>
                  <a:tcPr marL="68576" marR="68576" marT="34258" marB="34258">
                    <a:solidFill>
                      <a:schemeClr val="accent1">
                        <a:lumMod val="20000"/>
                        <a:lumOff val="80000"/>
                      </a:schemeClr>
                    </a:solidFill>
                  </a:tcPr>
                </a:tc>
                <a:tc>
                  <a:txBody>
                    <a:bodyPr/>
                    <a:lstStyle/>
                    <a:p>
                      <a:pPr algn="ctr"/>
                      <a:r>
                        <a:rPr lang="en-US" sz="2000" dirty="0">
                          <a:latin typeface="Arial" charset="0"/>
                          <a:ea typeface="Arial" charset="0"/>
                          <a:cs typeface="Arial" charset="0"/>
                        </a:rPr>
                        <a:t>5.0</a:t>
                      </a:r>
                    </a:p>
                  </a:txBody>
                  <a:tcPr marL="68576" marR="68576" marT="34258" marB="34258">
                    <a:solidFill>
                      <a:schemeClr val="accent1">
                        <a:lumMod val="20000"/>
                        <a:lumOff val="80000"/>
                      </a:schemeClr>
                    </a:solidFill>
                  </a:tcPr>
                </a:tc>
                <a:tc>
                  <a:txBody>
                    <a:bodyPr/>
                    <a:lstStyle/>
                    <a:p>
                      <a:pPr algn="ctr"/>
                      <a:r>
                        <a:rPr lang="en-US" sz="2000" dirty="0"/>
                        <a:t>4.3</a:t>
                      </a:r>
                      <a:endParaRPr lang="en-US" sz="2000" dirty="0">
                        <a:latin typeface="Arial" charset="0"/>
                        <a:ea typeface="Arial" charset="0"/>
                        <a:cs typeface="Arial" charset="0"/>
                      </a:endParaRPr>
                    </a:p>
                  </a:txBody>
                  <a:tcPr marL="68576" marR="68576" marT="34258" marB="34258">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9" name="Content Placeholder 3"/>
          <p:cNvSpPr txBox="1">
            <a:spLocks/>
          </p:cNvSpPr>
          <p:nvPr/>
        </p:nvSpPr>
        <p:spPr bwMode="auto">
          <a:xfrm>
            <a:off x="2755899" y="5867400"/>
            <a:ext cx="8402877" cy="5429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DDDDDD"/>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DDDDDD"/>
                  </a:outerShdw>
                </a:effectLst>
                <a:latin typeface="+mn-lt"/>
                <a:ea typeface="ＭＳ Ｐゴシック" pitchFamily="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DDDDDD"/>
                  </a:outerShdw>
                </a:effectLst>
                <a:latin typeface="+mn-lt"/>
                <a:ea typeface="ＭＳ Ｐゴシック" pitchFamily="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5pPr>
            <a:lvl6pPr marL="25146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6pPr>
            <a:lvl7pPr marL="29718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7pPr>
            <a:lvl8pPr marL="34290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8pPr>
            <a:lvl9pPr marL="38862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9pPr>
          </a:lstStyle>
          <a:p>
            <a:pPr marL="0" indent="0" defTabSz="685800" eaLnBrk="1" hangingPunct="1">
              <a:spcBef>
                <a:spcPct val="0"/>
              </a:spcBef>
              <a:buClrTx/>
              <a:buSzTx/>
              <a:buNone/>
            </a:pPr>
            <a:endParaRPr lang="en-US" altLang="en-US" sz="1800" kern="0" dirty="0">
              <a:solidFill>
                <a:srgbClr val="C00000"/>
              </a:solidFill>
              <a:latin typeface="Copperplate Light" charset="0"/>
              <a:ea typeface="Copperplate Light" charset="0"/>
              <a:cs typeface="Copperplate Light" charset="0"/>
            </a:endParaRPr>
          </a:p>
          <a:p>
            <a:pPr marL="0" indent="0" defTabSz="685800" eaLnBrk="1" hangingPunct="1">
              <a:spcBef>
                <a:spcPct val="0"/>
              </a:spcBef>
              <a:buClrTx/>
              <a:buSzTx/>
              <a:buNone/>
            </a:pPr>
            <a:r>
              <a:rPr lang="en-US" altLang="en-US" sz="1200" kern="0" dirty="0">
                <a:latin typeface="Copperplate Light" charset="0"/>
                <a:ea typeface="Copperplate Light" charset="0"/>
                <a:cs typeface="Copperplate Light" charset="0"/>
              </a:rPr>
              <a:t>						                    		           Source: US Census</a:t>
            </a:r>
          </a:p>
        </p:txBody>
      </p:sp>
      <p:sp>
        <p:nvSpPr>
          <p:cNvPr id="10" name="TextBox 9">
            <a:extLst>
              <a:ext uri="{FF2B5EF4-FFF2-40B4-BE49-F238E27FC236}">
                <a16:creationId xmlns:a16="http://schemas.microsoft.com/office/drawing/2014/main" xmlns="" id="{E0F16CA8-7AB5-0C49-8A00-C27EEF40D646}"/>
              </a:ext>
            </a:extLst>
          </p:cNvPr>
          <p:cNvSpPr txBox="1"/>
          <p:nvPr/>
        </p:nvSpPr>
        <p:spPr>
          <a:xfrm>
            <a:off x="1905000" y="304800"/>
            <a:ext cx="6705600" cy="523220"/>
          </a:xfrm>
          <a:prstGeom prst="rect">
            <a:avLst/>
          </a:prstGeom>
          <a:noFill/>
        </p:spPr>
        <p:txBody>
          <a:bodyPr wrap="square" rtlCol="0">
            <a:spAutoFit/>
          </a:bodyPr>
          <a:lstStyle/>
          <a:p>
            <a:r>
              <a:rPr lang="en-US" sz="2800" dirty="0">
                <a:solidFill>
                  <a:srgbClr val="000090"/>
                </a:solidFill>
                <a:latin typeface="Copperplate Light" panose="02000604030000020004" pitchFamily="2" charset="77"/>
              </a:rPr>
              <a:t> </a:t>
            </a:r>
            <a:endParaRPr lang="en-US" sz="2800" dirty="0">
              <a:solidFill>
                <a:srgbClr val="C00000"/>
              </a:solidFill>
              <a:latin typeface="Copperplate Light" panose="02000604030000020004" pitchFamily="2" charset="77"/>
            </a:endParaRPr>
          </a:p>
        </p:txBody>
      </p:sp>
      <p:sp>
        <p:nvSpPr>
          <p:cNvPr id="2" name="Slide Number Placeholder 1">
            <a:extLst>
              <a:ext uri="{FF2B5EF4-FFF2-40B4-BE49-F238E27FC236}">
                <a16:creationId xmlns:a16="http://schemas.microsoft.com/office/drawing/2014/main" xmlns="" id="{B80C58D6-C9A6-DB48-9C52-81E05F337A1E}"/>
              </a:ext>
            </a:extLst>
          </p:cNvPr>
          <p:cNvSpPr>
            <a:spLocks noGrp="1"/>
          </p:cNvSpPr>
          <p:nvPr>
            <p:ph type="sldNum" sz="quarter" idx="12"/>
          </p:nvPr>
        </p:nvSpPr>
        <p:spPr>
          <a:xfrm>
            <a:off x="9067800" y="6356350"/>
            <a:ext cx="2743200" cy="365125"/>
          </a:xfrm>
        </p:spPr>
        <p:txBody>
          <a:bodyPr/>
          <a:lstStyle/>
          <a:p>
            <a:pPr>
              <a:defRPr/>
            </a:pPr>
            <a:fld id="{E6876FB8-519E-2E47-8841-0244E0C0544B}" type="slidenum">
              <a:rPr lang="en-US" smtClean="0"/>
              <a:pPr>
                <a:defRPr/>
              </a:pPr>
              <a:t>4</a:t>
            </a:fld>
            <a:endParaRPr lang="en-US" dirty="0"/>
          </a:p>
        </p:txBody>
      </p:sp>
      <p:sp>
        <p:nvSpPr>
          <p:cNvPr id="12" name="Title 5">
            <a:extLst>
              <a:ext uri="{FF2B5EF4-FFF2-40B4-BE49-F238E27FC236}">
                <a16:creationId xmlns:a16="http://schemas.microsoft.com/office/drawing/2014/main" xmlns="" id="{31BC1441-DD90-304A-9D2B-8D90C241E12E}"/>
              </a:ext>
            </a:extLst>
          </p:cNvPr>
          <p:cNvSpPr txBox="1">
            <a:spLocks/>
          </p:cNvSpPr>
          <p:nvPr/>
        </p:nvSpPr>
        <p:spPr>
          <a:xfrm>
            <a:off x="0" y="-68263"/>
            <a:ext cx="12192000" cy="1045672"/>
          </a:xfrm>
          <a:prstGeom prst="rect">
            <a:avLst/>
          </a:prstGeom>
          <a:solidFill>
            <a:srgbClr val="00339A"/>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effectLst>
                  <a:outerShdw blurRad="38100" dist="38100" dir="2700000" algn="tl">
                    <a:srgbClr val="FFFFFF"/>
                  </a:outerShdw>
                </a:effectLst>
                <a:latin typeface="Copperplate Light" charset="0"/>
              </a:rPr>
              <a:t>			</a:t>
            </a:r>
            <a:r>
              <a:rPr lang="en-US" sz="2800" dirty="0">
                <a:solidFill>
                  <a:schemeClr val="bg1"/>
                </a:solidFill>
                <a:latin typeface="Copperplate Light" panose="02000604030000020004" pitchFamily="2" charset="77"/>
              </a:rPr>
              <a:t>Population Growth</a:t>
            </a:r>
          </a:p>
        </p:txBody>
      </p:sp>
      <p:pic>
        <p:nvPicPr>
          <p:cNvPr id="5" name="Picture 4">
            <a:extLst>
              <a:ext uri="{FF2B5EF4-FFF2-40B4-BE49-F238E27FC236}">
                <a16:creationId xmlns:a16="http://schemas.microsoft.com/office/drawing/2014/main" xmlns="" id="{BFC86F14-1E52-FA42-BAEF-9D9CA9C1974E}"/>
              </a:ext>
            </a:extLst>
          </p:cNvPr>
          <p:cNvPicPr>
            <a:picLocks noChangeAspect="1"/>
          </p:cNvPicPr>
          <p:nvPr/>
        </p:nvPicPr>
        <p:blipFill>
          <a:blip r:embed="rId2"/>
          <a:stretch>
            <a:fillRect/>
          </a:stretch>
        </p:blipFill>
        <p:spPr>
          <a:xfrm>
            <a:off x="0" y="-68263"/>
            <a:ext cx="1892300" cy="1066800"/>
          </a:xfrm>
          <a:prstGeom prst="rect">
            <a:avLst/>
          </a:prstGeom>
        </p:spPr>
      </p:pic>
    </p:spTree>
    <p:extLst>
      <p:ext uri="{BB962C8B-B14F-4D97-AF65-F5344CB8AC3E}">
        <p14:creationId xmlns:p14="http://schemas.microsoft.com/office/powerpoint/2010/main" val="2522699961"/>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752600" y="274638"/>
            <a:ext cx="8763000" cy="411162"/>
          </a:xfrm>
        </p:spPr>
        <p:txBody>
          <a:bodyPr/>
          <a:lstStyle/>
          <a:p>
            <a:pPr algn="l">
              <a:defRPr/>
            </a:pPr>
            <a:endParaRPr lang="en-US" sz="2000" dirty="0">
              <a:solidFill>
                <a:srgbClr val="B50000"/>
              </a:solidFill>
              <a:latin typeface="Copperplate Gothic Bold"/>
              <a:cs typeface="Copperplate Gothic Bold"/>
            </a:endParaRPr>
          </a:p>
        </p:txBody>
      </p:sp>
      <p:sp>
        <p:nvSpPr>
          <p:cNvPr id="635906" name="Rectangle 2"/>
          <p:cNvSpPr>
            <a:spLocks noGrp="1" noChangeArrowheads="1"/>
          </p:cNvSpPr>
          <p:nvPr>
            <p:ph idx="1"/>
          </p:nvPr>
        </p:nvSpPr>
        <p:spPr>
          <a:xfrm>
            <a:off x="536028" y="1899138"/>
            <a:ext cx="10817772" cy="3505200"/>
          </a:xfrm>
        </p:spPr>
        <p:txBody>
          <a:bodyPr rtlCol="0">
            <a:normAutofit fontScale="70000" lnSpcReduction="20000"/>
          </a:bodyPr>
          <a:lstStyle/>
          <a:p>
            <a:pPr>
              <a:lnSpc>
                <a:spcPct val="120000"/>
              </a:lnSpc>
              <a:spcBef>
                <a:spcPts val="0"/>
              </a:spcBef>
              <a:buNone/>
              <a:defRPr/>
            </a:pPr>
            <a:r>
              <a:rPr lang="en-US" altLang="ja-JP" sz="3500" dirty="0">
                <a:solidFill>
                  <a:srgbClr val="000090"/>
                </a:solidFill>
                <a:latin typeface="Arial"/>
                <a:ea typeface="Baskerville Old Face" charset="0"/>
                <a:cs typeface="Arial"/>
              </a:rPr>
              <a:t>	</a:t>
            </a:r>
            <a:r>
              <a:rPr lang="ja-JP" altLang="en-US" sz="4300">
                <a:solidFill>
                  <a:srgbClr val="000090"/>
                </a:solidFill>
                <a:latin typeface="Arial" panose="020B0604020202020204" pitchFamily="34" charset="0"/>
                <a:ea typeface="Baskerville Old Face" charset="0"/>
                <a:cs typeface="Arial" panose="020B0604020202020204" pitchFamily="34" charset="0"/>
              </a:rPr>
              <a:t>“</a:t>
            </a:r>
            <a:r>
              <a:rPr lang="en-US" sz="4300" dirty="0">
                <a:solidFill>
                  <a:srgbClr val="000090"/>
                </a:solidFill>
                <a:latin typeface="Arial" panose="020B0604020202020204" pitchFamily="34" charset="0"/>
                <a:ea typeface="Baskerville Old Face" charset="0"/>
                <a:cs typeface="Arial" panose="020B0604020202020204" pitchFamily="34" charset="0"/>
              </a:rPr>
              <a:t>Every morning in Africa, a gazelle wakes up. It knows it must run faster than the fastest lion or it will be killed. Every morning a lion wakes up. It knows it must outrun the slowest gazelle or it will starve to death. It doesn’t matter whether you are a lion or a gazelle. When the sun comes up, you better start running.</a:t>
            </a:r>
            <a:r>
              <a:rPr lang="ja-JP" altLang="en-US" sz="4300">
                <a:solidFill>
                  <a:srgbClr val="000090"/>
                </a:solidFill>
                <a:latin typeface="Arial" panose="020B0604020202020204" pitchFamily="34" charset="0"/>
                <a:ea typeface="Baskerville Old Face" charset="0"/>
                <a:cs typeface="Arial" panose="020B0604020202020204" pitchFamily="34" charset="0"/>
              </a:rPr>
              <a:t>”</a:t>
            </a:r>
            <a:endParaRPr lang="en-US" altLang="ja-JP" sz="4300" dirty="0">
              <a:solidFill>
                <a:srgbClr val="000090"/>
              </a:solidFill>
              <a:latin typeface="Arial" panose="020B0604020202020204" pitchFamily="34" charset="0"/>
              <a:ea typeface="Baskerville Old Face" charset="0"/>
              <a:cs typeface="Arial" panose="020B0604020202020204" pitchFamily="34" charset="0"/>
            </a:endParaRPr>
          </a:p>
          <a:p>
            <a:pPr>
              <a:lnSpc>
                <a:spcPct val="120000"/>
              </a:lnSpc>
              <a:spcBef>
                <a:spcPts val="0"/>
              </a:spcBef>
              <a:buNone/>
              <a:defRPr/>
            </a:pPr>
            <a:r>
              <a:rPr lang="en-US" sz="3900" dirty="0">
                <a:solidFill>
                  <a:srgbClr val="000090"/>
                </a:solidFill>
                <a:latin typeface="Arial"/>
                <a:ea typeface="Baskerville Old Face" charset="0"/>
                <a:cs typeface="Arial"/>
              </a:rPr>
              <a:t> 								          </a:t>
            </a:r>
            <a:r>
              <a:rPr lang="en-US" sz="2100" dirty="0">
                <a:latin typeface="Arial"/>
                <a:ea typeface="Baskerville Old Face" charset="0"/>
                <a:cs typeface="Arial"/>
              </a:rPr>
              <a:t>- African proverb</a:t>
            </a:r>
          </a:p>
          <a:p>
            <a:pPr lvl="2">
              <a:lnSpc>
                <a:spcPct val="120000"/>
              </a:lnSpc>
              <a:spcBef>
                <a:spcPts val="0"/>
              </a:spcBef>
              <a:buNone/>
              <a:defRPr/>
            </a:pPr>
            <a:r>
              <a:rPr lang="en-US" sz="2100" dirty="0">
                <a:latin typeface="Arial"/>
                <a:ea typeface="Baskerville Old Face" charset="0"/>
                <a:cs typeface="Arial"/>
              </a:rPr>
              <a:t>							Thomas Friedman, </a:t>
            </a:r>
            <a:r>
              <a:rPr lang="en-US" sz="2100" u="sng" dirty="0">
                <a:latin typeface="Arial"/>
                <a:ea typeface="Baskerville Old Face" charset="0"/>
                <a:cs typeface="Arial"/>
              </a:rPr>
              <a:t>The World</a:t>
            </a:r>
            <a:r>
              <a:rPr lang="en-US" sz="2100" i="1" u="sng" dirty="0">
                <a:latin typeface="Arial"/>
                <a:ea typeface="Baskerville Old Face" charset="0"/>
                <a:cs typeface="Arial"/>
              </a:rPr>
              <a:t> is Flat</a:t>
            </a:r>
            <a:r>
              <a:rPr lang="en-US" sz="2100" i="1" dirty="0">
                <a:latin typeface="Arial"/>
                <a:ea typeface="Baskerville Old Face" charset="0"/>
                <a:cs typeface="Arial"/>
              </a:rPr>
              <a:t>, 2005</a:t>
            </a:r>
            <a:r>
              <a:rPr lang="en-US" sz="2100" dirty="0">
                <a:latin typeface="Arial"/>
                <a:ea typeface="Baskerville Old Face" charset="0"/>
                <a:cs typeface="Arial"/>
              </a:rPr>
              <a:t>)</a:t>
            </a:r>
          </a:p>
          <a:p>
            <a:pPr lvl="2">
              <a:lnSpc>
                <a:spcPct val="80000"/>
              </a:lnSpc>
              <a:buNone/>
              <a:defRPr/>
            </a:pPr>
            <a:endParaRPr lang="en-US" sz="1800" dirty="0">
              <a:latin typeface="Arial"/>
              <a:ea typeface="Baskerville Old Face" charset="0"/>
              <a:cs typeface="Arial"/>
            </a:endParaRPr>
          </a:p>
        </p:txBody>
      </p:sp>
      <p:pic>
        <p:nvPicPr>
          <p:cNvPr id="2" name="Picture 1"/>
          <p:cNvPicPr>
            <a:picLocks noChangeAspect="1"/>
          </p:cNvPicPr>
          <p:nvPr/>
        </p:nvPicPr>
        <p:blipFill>
          <a:blip r:embed="rId3"/>
          <a:stretch>
            <a:fillRect/>
          </a:stretch>
        </p:blipFill>
        <p:spPr>
          <a:xfrm>
            <a:off x="9029700" y="0"/>
            <a:ext cx="3162300" cy="1770888"/>
          </a:xfrm>
          <a:prstGeom prst="rect">
            <a:avLst/>
          </a:prstGeom>
        </p:spPr>
      </p:pic>
      <p:pic>
        <p:nvPicPr>
          <p:cNvPr id="7" name="Picture 6"/>
          <p:cNvPicPr>
            <a:picLocks noChangeAspect="1"/>
          </p:cNvPicPr>
          <p:nvPr/>
        </p:nvPicPr>
        <p:blipFill>
          <a:blip r:embed="rId4"/>
          <a:stretch>
            <a:fillRect/>
          </a:stretch>
        </p:blipFill>
        <p:spPr>
          <a:xfrm>
            <a:off x="0" y="4963512"/>
            <a:ext cx="3276600" cy="2225981"/>
          </a:xfrm>
          <a:prstGeom prst="rect">
            <a:avLst/>
          </a:prstGeom>
        </p:spPr>
      </p:pic>
      <p:cxnSp>
        <p:nvCxnSpPr>
          <p:cNvPr id="9" name="Straight Connector 8"/>
          <p:cNvCxnSpPr/>
          <p:nvPr/>
        </p:nvCxnSpPr>
        <p:spPr bwMode="auto">
          <a:xfrm>
            <a:off x="2438400" y="1752600"/>
            <a:ext cx="4038600" cy="0"/>
          </a:xfrm>
          <a:prstGeom prst="line">
            <a:avLst/>
          </a:prstGeom>
          <a:solidFill>
            <a:schemeClr val="accent1"/>
          </a:solidFill>
          <a:ln w="19050" cap="flat" cmpd="sng" algn="ctr">
            <a:solidFill>
              <a:srgbClr val="003399"/>
            </a:solidFill>
            <a:prstDash val="solid"/>
            <a:miter lim="800000"/>
            <a:headEnd type="none" w="med" len="med"/>
            <a:tailEnd type="none" w="med" len="med"/>
          </a:ln>
          <a:effectLst/>
        </p:spPr>
      </p:cxnSp>
      <p:sp>
        <p:nvSpPr>
          <p:cNvPr id="4" name="Slide Number Placeholder 3">
            <a:extLst>
              <a:ext uri="{FF2B5EF4-FFF2-40B4-BE49-F238E27FC236}">
                <a16:creationId xmlns:a16="http://schemas.microsoft.com/office/drawing/2014/main" xmlns="" id="{83FE78BF-5A4F-9044-9FCF-7FFE53C31F99}"/>
              </a:ext>
            </a:extLst>
          </p:cNvPr>
          <p:cNvSpPr>
            <a:spLocks noGrp="1"/>
          </p:cNvSpPr>
          <p:nvPr>
            <p:ph type="sldNum" sz="quarter" idx="12"/>
          </p:nvPr>
        </p:nvSpPr>
        <p:spPr/>
        <p:txBody>
          <a:bodyPr/>
          <a:lstStyle/>
          <a:p>
            <a:pPr>
              <a:defRPr/>
            </a:pPr>
            <a:fld id="{E6876FB8-519E-2E47-8841-0244E0C0544B}" type="slidenum">
              <a:rPr lang="en-US" smtClean="0"/>
              <a:pPr>
                <a:defRPr/>
              </a:pPr>
              <a:t>40</a:t>
            </a:fld>
            <a:endParaRPr lang="en-US" dirty="0"/>
          </a:p>
        </p:txBody>
      </p:sp>
    </p:spTree>
    <p:extLst>
      <p:ext uri="{BB962C8B-B14F-4D97-AF65-F5344CB8AC3E}">
        <p14:creationId xmlns:p14="http://schemas.microsoft.com/office/powerpoint/2010/main" val="1515399342"/>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a:xfrm>
            <a:off x="838200" y="1030014"/>
            <a:ext cx="10515600" cy="660674"/>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a:xfrm>
            <a:off x="838200" y="1996966"/>
            <a:ext cx="10515600" cy="4179997"/>
          </a:xfrm>
        </p:spPr>
        <p:txBody>
          <a:bodyPr>
            <a:normAutofit/>
          </a:bodyPr>
          <a:lstStyle/>
          <a:p>
            <a:pPr marL="514350" indent="-514350">
              <a:buSzPct val="65000"/>
              <a:buFont typeface="+mj-lt"/>
              <a:buAutoNum type="arabicPeriod"/>
            </a:pPr>
            <a:r>
              <a:rPr lang="en-US" sz="5400" dirty="0">
                <a:solidFill>
                  <a:srgbClr val="003399"/>
                </a:solidFill>
                <a:latin typeface="Copperplate Light" panose="02000604030000020004" pitchFamily="2" charset="77"/>
              </a:rPr>
              <a:t>Vision and Leadership</a:t>
            </a:r>
          </a:p>
          <a:p>
            <a:pPr marL="514350" indent="-514350">
              <a:buSzPct val="65000"/>
              <a:buFont typeface="+mj-lt"/>
              <a:buAutoNum type="arabicPeriod"/>
            </a:pPr>
            <a:r>
              <a:rPr lang="en-US" sz="5400" dirty="0">
                <a:solidFill>
                  <a:srgbClr val="003399"/>
                </a:solidFill>
                <a:latin typeface="Copperplate Light" panose="02000604030000020004" pitchFamily="2" charset="77"/>
              </a:rPr>
              <a:t>Talent</a:t>
            </a:r>
          </a:p>
          <a:p>
            <a:pPr marL="514350" indent="-514350">
              <a:buSzPct val="65000"/>
              <a:buFont typeface="+mj-lt"/>
              <a:buAutoNum type="arabicPeriod"/>
            </a:pPr>
            <a:r>
              <a:rPr lang="en-US" sz="5400" dirty="0">
                <a:solidFill>
                  <a:srgbClr val="003399"/>
                </a:solidFill>
                <a:latin typeface="Copperplate Light" panose="02000604030000020004" pitchFamily="2" charset="77"/>
              </a:rPr>
              <a:t>Strategy and Teamwork</a:t>
            </a:r>
          </a:p>
          <a:p>
            <a:pPr marL="514350" indent="-514350">
              <a:buSzPct val="65000"/>
              <a:buFont typeface="+mj-lt"/>
              <a:buAutoNum type="arabicPeriod"/>
            </a:pPr>
            <a:r>
              <a:rPr lang="en-US" sz="5400" dirty="0">
                <a:solidFill>
                  <a:srgbClr val="003399"/>
                </a:solidFill>
                <a:latin typeface="Copperplate Light" panose="02000604030000020004" pitchFamily="2" charset="77"/>
              </a:rPr>
              <a:t>Investment</a:t>
            </a:r>
          </a:p>
          <a:p>
            <a:pPr marL="0" indent="0">
              <a:buNone/>
            </a:pPr>
            <a:endParaRPr lang="en-US" sz="6000" dirty="0">
              <a:solidFill>
                <a:schemeClr val="bg1"/>
              </a:solidFill>
              <a:latin typeface="Copperplate Light" panose="02000604030000020004" pitchFamily="2" charset="77"/>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41</a:t>
            </a:fld>
            <a:endParaRPr lang="en-US" dirty="0"/>
          </a:p>
        </p:txBody>
      </p:sp>
      <p:sp>
        <p:nvSpPr>
          <p:cNvPr id="6" name="Rectangle 2">
            <a:extLst>
              <a:ext uri="{FF2B5EF4-FFF2-40B4-BE49-F238E27FC236}">
                <a16:creationId xmlns:a16="http://schemas.microsoft.com/office/drawing/2014/main" xmlns="" id="{91CD612C-E176-954B-8C14-E7989770BC2A}"/>
              </a:ext>
            </a:extLst>
          </p:cNvPr>
          <p:cNvSpPr txBox="1">
            <a:spLocks noChangeArrowheads="1"/>
          </p:cNvSpPr>
          <p:nvPr/>
        </p:nvSpPr>
        <p:spPr>
          <a:xfrm>
            <a:off x="0" y="0"/>
            <a:ext cx="12192000" cy="1598311"/>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Copperplate Light" panose="02000604030000020004" pitchFamily="2" charset="77"/>
              </a:rPr>
              <a:t>			</a:t>
            </a:r>
            <a:r>
              <a:rPr lang="en-US" sz="3200" dirty="0">
                <a:solidFill>
                  <a:schemeClr val="bg1"/>
                </a:solidFill>
                <a:latin typeface="Copperplate Light" panose="02000604030000020004" pitchFamily="2" charset="77"/>
              </a:rPr>
              <a:t>What it Takes</a:t>
            </a:r>
          </a:p>
        </p:txBody>
      </p:sp>
      <p:pic>
        <p:nvPicPr>
          <p:cNvPr id="5" name="Picture 4">
            <a:extLst>
              <a:ext uri="{FF2B5EF4-FFF2-40B4-BE49-F238E27FC236}">
                <a16:creationId xmlns:a16="http://schemas.microsoft.com/office/drawing/2014/main" xmlns="" id="{4DE6247B-90A4-1840-8B1B-07966196D4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366" y="-25975"/>
            <a:ext cx="1624286" cy="1624286"/>
          </a:xfrm>
          <a:prstGeom prst="rect">
            <a:avLst/>
          </a:prstGeom>
        </p:spPr>
      </p:pic>
      <p:pic>
        <p:nvPicPr>
          <p:cNvPr id="7" name="Picture 6">
            <a:extLst>
              <a:ext uri="{FF2B5EF4-FFF2-40B4-BE49-F238E27FC236}">
                <a16:creationId xmlns:a16="http://schemas.microsoft.com/office/drawing/2014/main" xmlns="" id="{F4D5FBC8-ADE6-3848-B592-08B71B236B3B}"/>
              </a:ext>
            </a:extLst>
          </p:cNvPr>
          <p:cNvPicPr>
            <a:picLocks noChangeAspect="1"/>
          </p:cNvPicPr>
          <p:nvPr/>
        </p:nvPicPr>
        <p:blipFill>
          <a:blip r:embed="rId3"/>
          <a:stretch>
            <a:fillRect/>
          </a:stretch>
        </p:blipFill>
        <p:spPr>
          <a:xfrm>
            <a:off x="10619827" y="-25976"/>
            <a:ext cx="1624287" cy="1624287"/>
          </a:xfrm>
          <a:prstGeom prst="rect">
            <a:avLst/>
          </a:prstGeom>
        </p:spPr>
      </p:pic>
      <p:cxnSp>
        <p:nvCxnSpPr>
          <p:cNvPr id="9" name="Straight Connector 8">
            <a:extLst>
              <a:ext uri="{FF2B5EF4-FFF2-40B4-BE49-F238E27FC236}">
                <a16:creationId xmlns:a16="http://schemas.microsoft.com/office/drawing/2014/main" xmlns="" id="{4097BC13-CEAA-0D47-B6D2-E11322CF578E}"/>
              </a:ext>
            </a:extLst>
          </p:cNvPr>
          <p:cNvCxnSpPr/>
          <p:nvPr/>
        </p:nvCxnSpPr>
        <p:spPr>
          <a:xfrm>
            <a:off x="8955252" y="1596833"/>
            <a:ext cx="3352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898683"/>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5">
            <a:extLst>
              <a:ext uri="{FF2B5EF4-FFF2-40B4-BE49-F238E27FC236}">
                <a16:creationId xmlns:a16="http://schemas.microsoft.com/office/drawing/2014/main" xmlns="" id="{1749810C-9F43-C44B-B10A-84EB6013D8CF}"/>
              </a:ext>
            </a:extLst>
          </p:cNvPr>
          <p:cNvSpPr>
            <a:spLocks noGrp="1"/>
          </p:cNvSpPr>
          <p:nvPr>
            <p:ph sz="quarter" idx="1"/>
          </p:nvPr>
        </p:nvSpPr>
        <p:spPr>
          <a:xfrm>
            <a:off x="562709" y="1805353"/>
            <a:ext cx="6201506" cy="4916121"/>
          </a:xfrm>
        </p:spPr>
        <p:txBody>
          <a:bodyPr>
            <a:normAutofit fontScale="77500" lnSpcReduction="20000"/>
          </a:bodyPr>
          <a:lstStyle/>
          <a:p>
            <a:pPr marL="365760" indent="-457200" eaLnBrk="1" hangingPunct="1">
              <a:lnSpc>
                <a:spcPct val="120000"/>
              </a:lnSpc>
              <a:spcBef>
                <a:spcPts val="0"/>
              </a:spcBef>
              <a:spcAft>
                <a:spcPts val="600"/>
              </a:spcAft>
              <a:buClr>
                <a:srgbClr val="000090"/>
              </a:buClr>
              <a:buSzPct val="65000"/>
              <a:buNone/>
            </a:pPr>
            <a:r>
              <a:rPr lang="en-US" altLang="en-US" sz="4800" dirty="0">
                <a:solidFill>
                  <a:srgbClr val="00308F"/>
                </a:solidFill>
                <a:latin typeface="Arial" panose="020B0604020202020204" pitchFamily="34" charset="0"/>
                <a:ea typeface="ＭＳ Ｐゴシック" panose="020B0600070205080204" pitchFamily="34" charset="-128"/>
              </a:rPr>
              <a:t>	“The state of Alabama is once again at a crossroad . . . The question facing us is, will we strive to be champions, or once again be willing to settle for less – content in our state of low expectations.”</a:t>
            </a:r>
          </a:p>
        </p:txBody>
      </p:sp>
      <p:sp>
        <p:nvSpPr>
          <p:cNvPr id="53252" name="Slide Number Placeholder 3">
            <a:extLst>
              <a:ext uri="{FF2B5EF4-FFF2-40B4-BE49-F238E27FC236}">
                <a16:creationId xmlns:a16="http://schemas.microsoft.com/office/drawing/2014/main" xmlns="" id="{40987A08-ADD7-2F42-8C51-B8DFE4226F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0000"/>
              </a:lnSpc>
            </a:pPr>
            <a:fld id="{7D317235-4162-F646-A490-5F8DEDCEB89F}" type="slidenum">
              <a:rPr lang="en-US" altLang="en-US" sz="1200">
                <a:solidFill>
                  <a:schemeClr val="bg1"/>
                </a:solidFill>
              </a:rPr>
              <a:pPr>
                <a:lnSpc>
                  <a:spcPct val="80000"/>
                </a:lnSpc>
              </a:pPr>
              <a:t>42</a:t>
            </a:fld>
            <a:endParaRPr lang="en-US" altLang="en-US" sz="1200" dirty="0">
              <a:solidFill>
                <a:schemeClr val="bg1"/>
              </a:solidFill>
            </a:endParaRPr>
          </a:p>
        </p:txBody>
      </p:sp>
      <p:sp>
        <p:nvSpPr>
          <p:cNvPr id="6" name="Rectangle 2">
            <a:extLst>
              <a:ext uri="{FF2B5EF4-FFF2-40B4-BE49-F238E27FC236}">
                <a16:creationId xmlns:a16="http://schemas.microsoft.com/office/drawing/2014/main" xmlns="" id="{DD238B0D-3147-B744-9BB6-D4B4B60D1E9C}"/>
              </a:ext>
            </a:extLst>
          </p:cNvPr>
          <p:cNvSpPr txBox="1">
            <a:spLocks noChangeArrowheads="1"/>
          </p:cNvSpPr>
          <p:nvPr/>
        </p:nvSpPr>
        <p:spPr>
          <a:xfrm>
            <a:off x="0" y="1"/>
            <a:ext cx="12115800" cy="1428404"/>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bg1"/>
                </a:solidFill>
                <a:latin typeface="Copperplate Light" panose="02000604030000020004" pitchFamily="2" charset="77"/>
                <a:ea typeface="ＭＳ Ｐゴシック" panose="020B0600070205080204" pitchFamily="34" charset="-128"/>
              </a:rPr>
              <a:t>Our Choice</a:t>
            </a:r>
            <a:endParaRPr lang="en-US" altLang="en-US" sz="3200" dirty="0">
              <a:solidFill>
                <a:schemeClr val="accent1">
                  <a:lumMod val="20000"/>
                  <a:lumOff val="80000"/>
                </a:schemeClr>
              </a:solidFill>
              <a:latin typeface="Copperplate Light" panose="02000604030000020004" pitchFamily="2" charset="77"/>
              <a:ea typeface="ＭＳ Ｐゴシック" panose="020B0600070205080204" pitchFamily="34" charset="-128"/>
            </a:endParaRPr>
          </a:p>
        </p:txBody>
      </p:sp>
      <p:sp>
        <p:nvSpPr>
          <p:cNvPr id="7" name="Slide Number Placeholder 2">
            <a:extLst>
              <a:ext uri="{FF2B5EF4-FFF2-40B4-BE49-F238E27FC236}">
                <a16:creationId xmlns:a16="http://schemas.microsoft.com/office/drawing/2014/main" xmlns="" id="{8A94496F-CFFA-674B-ACDF-FFB96B4434B6}"/>
              </a:ext>
            </a:extLst>
          </p:cNvPr>
          <p:cNvSpPr txBox="1">
            <a:spLocks/>
          </p:cNvSpPr>
          <p:nvPr/>
        </p:nvSpPr>
        <p:spPr>
          <a:xfrm>
            <a:off x="8610600" y="6356350"/>
            <a:ext cx="32376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36096F-F4FD-9242-9ECB-BAF7D771A791}" type="slidenum">
              <a:rPr lang="en-US" smtClean="0"/>
              <a:pPr/>
              <a:t>42</a:t>
            </a:fld>
            <a:endParaRPr lang="en-US" dirty="0"/>
          </a:p>
        </p:txBody>
      </p:sp>
      <p:pic>
        <p:nvPicPr>
          <p:cNvPr id="8" name="Content Placeholder 8">
            <a:extLst>
              <a:ext uri="{FF2B5EF4-FFF2-40B4-BE49-F238E27FC236}">
                <a16:creationId xmlns:a16="http://schemas.microsoft.com/office/drawing/2014/main" xmlns="" id="{3B36702E-7349-AF4B-98D0-ADFDCEB4F9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515"/>
            <a:ext cx="996462" cy="1417890"/>
          </a:xfrm>
          <a:prstGeom prst="rect">
            <a:avLst/>
          </a:prstGeom>
        </p:spPr>
      </p:pic>
      <p:pic>
        <p:nvPicPr>
          <p:cNvPr id="9" name="Picture 8" descr="Crossroads.jpeg">
            <a:extLst>
              <a:ext uri="{FF2B5EF4-FFF2-40B4-BE49-F238E27FC236}">
                <a16:creationId xmlns:a16="http://schemas.microsoft.com/office/drawing/2014/main" xmlns="" id="{5B59D581-B36F-AF42-B99E-D5A4FBD1CA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1012" y="2134649"/>
            <a:ext cx="4687276" cy="3515457"/>
          </a:xfrm>
          <a:prstGeom prst="rect">
            <a:avLst/>
          </a:prstGeom>
        </p:spPr>
      </p:pic>
    </p:spTree>
    <p:extLst>
      <p:ext uri="{BB962C8B-B14F-4D97-AF65-F5344CB8AC3E}">
        <p14:creationId xmlns:p14="http://schemas.microsoft.com/office/powerpoint/2010/main" val="1077549857"/>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F1D39BF-FFCA-5442-BD3C-2582C0465ACA}" type="slidenum">
              <a:rPr lang="en-US" sz="1400"/>
              <a:pPr>
                <a:defRPr/>
              </a:pPr>
              <a:t>43</a:t>
            </a:fld>
            <a:endParaRPr lang="en-US" sz="1400" dirty="0"/>
          </a:p>
        </p:txBody>
      </p:sp>
      <p:sp>
        <p:nvSpPr>
          <p:cNvPr id="44034" name="Rectangle 2"/>
          <p:cNvSpPr>
            <a:spLocks noGrp="1" noChangeArrowheads="1"/>
          </p:cNvSpPr>
          <p:nvPr>
            <p:ph type="ctrTitle" idx="4294967295"/>
          </p:nvPr>
        </p:nvSpPr>
        <p:spPr>
          <a:xfrm>
            <a:off x="1524000" y="152400"/>
            <a:ext cx="9144000" cy="1371600"/>
          </a:xfrm>
        </p:spPr>
        <p:txBody>
          <a:bodyPr/>
          <a:lstStyle/>
          <a:p>
            <a:pPr eaLnBrk="1" hangingPunct="1">
              <a:defRPr/>
            </a:pPr>
            <a:endParaRPr lang="en-US" sz="3200" b="1" dirty="0">
              <a:solidFill>
                <a:srgbClr val="000090"/>
              </a:solidFill>
              <a:latin typeface="Copperplate"/>
              <a:ea typeface="ＭＳ Ｐゴシック" charset="0"/>
              <a:cs typeface="Copperplate"/>
            </a:endParaRPr>
          </a:p>
        </p:txBody>
      </p:sp>
      <p:sp>
        <p:nvSpPr>
          <p:cNvPr id="44035" name="Rectangle 3"/>
          <p:cNvSpPr>
            <a:spLocks noGrp="1" noChangeArrowheads="1"/>
          </p:cNvSpPr>
          <p:nvPr>
            <p:ph type="subTitle" idx="4294967295"/>
          </p:nvPr>
        </p:nvSpPr>
        <p:spPr>
          <a:xfrm>
            <a:off x="3962400" y="4114800"/>
            <a:ext cx="6553200" cy="152400"/>
          </a:xfrm>
        </p:spPr>
        <p:txBody>
          <a:bodyPr>
            <a:normAutofit fontScale="32500" lnSpcReduction="20000"/>
          </a:bodyPr>
          <a:lstStyle/>
          <a:p>
            <a:pPr marL="0" indent="0" algn="ctr">
              <a:buNone/>
              <a:defRPr/>
            </a:pPr>
            <a:endParaRPr lang="en-US" sz="1600" b="1" i="1" dirty="0">
              <a:latin typeface="Comic Sans MS" charset="0"/>
              <a:ea typeface="ＭＳ Ｐゴシック" charset="0"/>
              <a:cs typeface="ＭＳ Ｐゴシック" charset="0"/>
            </a:endParaRPr>
          </a:p>
          <a:p>
            <a:pPr marL="0" indent="0" algn="ctr">
              <a:buNone/>
              <a:defRPr/>
            </a:pPr>
            <a:endParaRPr lang="en-US" sz="1600" b="1" i="1" dirty="0">
              <a:latin typeface="Comic Sans MS" charset="0"/>
              <a:ea typeface="ＭＳ Ｐゴシック" charset="0"/>
              <a:cs typeface="ＭＳ Ｐゴシック" charset="0"/>
            </a:endParaRPr>
          </a:p>
          <a:p>
            <a:pPr marL="0" indent="0" algn="ctr">
              <a:buNone/>
              <a:defRPr/>
            </a:pPr>
            <a:endParaRPr lang="en-US" sz="1600" b="1" dirty="0">
              <a:solidFill>
                <a:srgbClr val="FF6600"/>
              </a:solidFill>
              <a:latin typeface="Comic Sans MS" charset="0"/>
              <a:ea typeface="ＭＳ Ｐゴシック" charset="0"/>
              <a:cs typeface="ＭＳ Ｐゴシック" charset="0"/>
            </a:endParaRPr>
          </a:p>
          <a:p>
            <a:pPr marL="0" indent="0" algn="ctr">
              <a:buNone/>
              <a:defRPr/>
            </a:pPr>
            <a:endParaRPr lang="en-US" dirty="0">
              <a:solidFill>
                <a:srgbClr val="FF6600"/>
              </a:solidFill>
              <a:latin typeface="Comic Sans MS" charset="0"/>
              <a:ea typeface="ＭＳ Ｐゴシック" charset="0"/>
              <a:cs typeface="ＭＳ Ｐゴシック"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5478" y="326241"/>
            <a:ext cx="1600200" cy="16764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199" y="4919440"/>
            <a:ext cx="1819919" cy="1421812"/>
          </a:xfrm>
          <a:prstGeom prst="rect">
            <a:avLst/>
          </a:prstGeom>
        </p:spPr>
      </p:pic>
      <p:pic>
        <p:nvPicPr>
          <p:cNvPr id="10" name="Picture 9"/>
          <p:cNvPicPr>
            <a:picLocks noChangeAspect="1"/>
          </p:cNvPicPr>
          <p:nvPr/>
        </p:nvPicPr>
        <p:blipFill>
          <a:blip r:embed="rId5"/>
          <a:stretch>
            <a:fillRect/>
          </a:stretch>
        </p:blipFill>
        <p:spPr>
          <a:xfrm>
            <a:off x="8610600" y="392131"/>
            <a:ext cx="3035600" cy="1389173"/>
          </a:xfrm>
          <a:prstGeom prst="rect">
            <a:avLst/>
          </a:prstGeom>
        </p:spPr>
      </p:pic>
      <p:pic>
        <p:nvPicPr>
          <p:cNvPr id="13" name="Picture 12"/>
          <p:cNvPicPr>
            <a:picLocks noChangeAspect="1"/>
          </p:cNvPicPr>
          <p:nvPr/>
        </p:nvPicPr>
        <p:blipFill>
          <a:blip r:embed="rId6"/>
          <a:stretch>
            <a:fillRect/>
          </a:stretch>
        </p:blipFill>
        <p:spPr>
          <a:xfrm>
            <a:off x="3675478" y="2617076"/>
            <a:ext cx="3351650" cy="1158162"/>
          </a:xfrm>
          <a:prstGeom prst="rect">
            <a:avLst/>
          </a:prstGeom>
        </p:spPr>
      </p:pic>
      <p:pic>
        <p:nvPicPr>
          <p:cNvPr id="24" name="Picture 23"/>
          <p:cNvPicPr>
            <a:picLocks noChangeAspect="1"/>
          </p:cNvPicPr>
          <p:nvPr/>
        </p:nvPicPr>
        <p:blipFill>
          <a:blip r:embed="rId7"/>
          <a:stretch>
            <a:fillRect/>
          </a:stretch>
        </p:blipFill>
        <p:spPr>
          <a:xfrm>
            <a:off x="785772" y="442865"/>
            <a:ext cx="1819918" cy="1627673"/>
          </a:xfrm>
          <a:prstGeom prst="rect">
            <a:avLst/>
          </a:prstGeom>
        </p:spPr>
      </p:pic>
      <p:pic>
        <p:nvPicPr>
          <p:cNvPr id="26" name="Picture 25"/>
          <p:cNvPicPr>
            <a:picLocks noChangeAspect="1"/>
          </p:cNvPicPr>
          <p:nvPr/>
        </p:nvPicPr>
        <p:blipFill>
          <a:blip r:embed="rId8"/>
          <a:stretch>
            <a:fillRect/>
          </a:stretch>
        </p:blipFill>
        <p:spPr>
          <a:xfrm>
            <a:off x="6185046" y="268289"/>
            <a:ext cx="1684164" cy="1684164"/>
          </a:xfrm>
          <a:prstGeom prst="rect">
            <a:avLst/>
          </a:prstGeom>
        </p:spPr>
      </p:pic>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359" y="2925710"/>
            <a:ext cx="2133600" cy="617621"/>
          </a:xfrm>
          <a:prstGeom prst="rect">
            <a:avLst/>
          </a:prstGeom>
        </p:spPr>
      </p:pic>
      <p:pic>
        <p:nvPicPr>
          <p:cNvPr id="44036" name="Picture 44035"/>
          <p:cNvPicPr>
            <a:picLocks noChangeAspect="1"/>
          </p:cNvPicPr>
          <p:nvPr/>
        </p:nvPicPr>
        <p:blipFill>
          <a:blip r:embed="rId10"/>
          <a:stretch>
            <a:fillRect/>
          </a:stretch>
        </p:blipFill>
        <p:spPr>
          <a:xfrm>
            <a:off x="7715915" y="2481281"/>
            <a:ext cx="1564024" cy="1219200"/>
          </a:xfrm>
          <a:prstGeom prst="rect">
            <a:avLst/>
          </a:prstGeom>
        </p:spPr>
      </p:pic>
      <p:pic>
        <p:nvPicPr>
          <p:cNvPr id="44037" name="Picture 44036"/>
          <p:cNvPicPr>
            <a:picLocks noChangeAspect="1"/>
          </p:cNvPicPr>
          <p:nvPr/>
        </p:nvPicPr>
        <p:blipFill>
          <a:blip r:embed="rId11"/>
          <a:stretch>
            <a:fillRect/>
          </a:stretch>
        </p:blipFill>
        <p:spPr>
          <a:xfrm>
            <a:off x="9650467" y="2544009"/>
            <a:ext cx="1701800" cy="1295400"/>
          </a:xfrm>
          <a:prstGeom prst="rect">
            <a:avLst/>
          </a:prstGeom>
        </p:spPr>
      </p:pic>
      <p:pic>
        <p:nvPicPr>
          <p:cNvPr id="44040" name="Picture 44039"/>
          <p:cNvPicPr>
            <a:picLocks noChangeAspect="1"/>
          </p:cNvPicPr>
          <p:nvPr/>
        </p:nvPicPr>
        <p:blipFill>
          <a:blip r:embed="rId12"/>
          <a:stretch>
            <a:fillRect/>
          </a:stretch>
        </p:blipFill>
        <p:spPr>
          <a:xfrm>
            <a:off x="4288135" y="4603990"/>
            <a:ext cx="1807865" cy="1752360"/>
          </a:xfrm>
          <a:prstGeom prst="rect">
            <a:avLst/>
          </a:prstGeom>
        </p:spPr>
      </p:pic>
      <p:pic>
        <p:nvPicPr>
          <p:cNvPr id="44041" name="Picture 44040"/>
          <p:cNvPicPr>
            <a:picLocks noChangeAspect="1"/>
          </p:cNvPicPr>
          <p:nvPr/>
        </p:nvPicPr>
        <p:blipFill>
          <a:blip r:embed="rId13"/>
          <a:stretch>
            <a:fillRect/>
          </a:stretch>
        </p:blipFill>
        <p:spPr>
          <a:xfrm>
            <a:off x="598496" y="3895731"/>
            <a:ext cx="2407463" cy="620328"/>
          </a:xfrm>
          <a:prstGeom prst="rect">
            <a:avLst/>
          </a:prstGeom>
        </p:spPr>
      </p:pic>
      <p:pic>
        <p:nvPicPr>
          <p:cNvPr id="2" name="Picture 1">
            <a:extLst>
              <a:ext uri="{FF2B5EF4-FFF2-40B4-BE49-F238E27FC236}">
                <a16:creationId xmlns:a16="http://schemas.microsoft.com/office/drawing/2014/main" xmlns="" id="{4B9AA9E6-E42B-BF4E-9BE4-294519C1C81E}"/>
              </a:ext>
            </a:extLst>
          </p:cNvPr>
          <p:cNvPicPr>
            <a:picLocks noChangeAspect="1"/>
          </p:cNvPicPr>
          <p:nvPr/>
        </p:nvPicPr>
        <p:blipFill>
          <a:blip r:embed="rId14"/>
          <a:stretch>
            <a:fillRect/>
          </a:stretch>
        </p:blipFill>
        <p:spPr>
          <a:xfrm>
            <a:off x="7424175" y="4939862"/>
            <a:ext cx="2233839" cy="1250950"/>
          </a:xfrm>
          <a:prstGeom prst="rect">
            <a:avLst/>
          </a:prstGeom>
        </p:spPr>
      </p:pic>
      <p:pic>
        <p:nvPicPr>
          <p:cNvPr id="4" name="Picture 3">
            <a:extLst>
              <a:ext uri="{FF2B5EF4-FFF2-40B4-BE49-F238E27FC236}">
                <a16:creationId xmlns:a16="http://schemas.microsoft.com/office/drawing/2014/main" xmlns="" id="{E6879AF8-C877-8645-A92B-30FE5306B800}"/>
              </a:ext>
            </a:extLst>
          </p:cNvPr>
          <p:cNvPicPr>
            <a:picLocks noChangeAspect="1"/>
          </p:cNvPicPr>
          <p:nvPr/>
        </p:nvPicPr>
        <p:blipFill>
          <a:blip r:embed="rId15"/>
          <a:stretch>
            <a:fillRect/>
          </a:stretch>
        </p:blipFill>
        <p:spPr>
          <a:xfrm>
            <a:off x="9942567" y="4764799"/>
            <a:ext cx="1409700" cy="1435100"/>
          </a:xfrm>
          <a:prstGeom prst="rect">
            <a:avLst/>
          </a:prstGeom>
        </p:spPr>
      </p:pic>
    </p:spTree>
    <p:extLst>
      <p:ext uri="{BB962C8B-B14F-4D97-AF65-F5344CB8AC3E}">
        <p14:creationId xmlns:p14="http://schemas.microsoft.com/office/powerpoint/2010/main" val="2517541938"/>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6B63297-798F-0949-8D2C-688D51B7F73C}"/>
              </a:ext>
            </a:extLst>
          </p:cNvPr>
          <p:cNvSpPr>
            <a:spLocks noGrp="1"/>
          </p:cNvSpPr>
          <p:nvPr>
            <p:ph type="sldNum" sz="quarter" idx="12"/>
          </p:nvPr>
        </p:nvSpPr>
        <p:spPr/>
        <p:txBody>
          <a:bodyPr/>
          <a:lstStyle/>
          <a:p>
            <a:fld id="{810E17AA-0D51-B243-8D8F-B868E08AAAC6}" type="slidenum">
              <a:rPr lang="en-US" smtClean="0"/>
              <a:t>44</a:t>
            </a:fld>
            <a:endParaRPr lang="en-US" dirty="0"/>
          </a:p>
        </p:txBody>
      </p:sp>
      <p:pic>
        <p:nvPicPr>
          <p:cNvPr id="3" name="Content Placeholder 8">
            <a:extLst>
              <a:ext uri="{FF2B5EF4-FFF2-40B4-BE49-F238E27FC236}">
                <a16:creationId xmlns:a16="http://schemas.microsoft.com/office/drawing/2014/main" xmlns="" id="{D9B54FBC-ECB3-B141-950F-3E89E4718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22394" y="1956482"/>
            <a:ext cx="2371253" cy="3374115"/>
          </a:xfrm>
          <a:prstGeom prst="rect">
            <a:avLst/>
          </a:prstGeom>
        </p:spPr>
      </p:pic>
      <p:sp>
        <p:nvSpPr>
          <p:cNvPr id="4" name="Content Placeholder 5">
            <a:extLst>
              <a:ext uri="{FF2B5EF4-FFF2-40B4-BE49-F238E27FC236}">
                <a16:creationId xmlns:a16="http://schemas.microsoft.com/office/drawing/2014/main" xmlns="" id="{06B5C42A-38F9-1B44-826E-F76C743E4023}"/>
              </a:ext>
            </a:extLst>
          </p:cNvPr>
          <p:cNvSpPr txBox="1">
            <a:spLocks/>
          </p:cNvSpPr>
          <p:nvPr/>
        </p:nvSpPr>
        <p:spPr>
          <a:xfrm>
            <a:off x="673768" y="1355697"/>
            <a:ext cx="7683423" cy="536577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rgbClr val="000090"/>
              </a:buClr>
              <a:buSzPct val="65000"/>
              <a:buFont typeface="Arial" panose="020B0604020202020204" pitchFamily="34" charset="0"/>
              <a:buNone/>
            </a:pPr>
            <a:r>
              <a:rPr lang="en-US" altLang="en-US" sz="5400" dirty="0">
                <a:solidFill>
                  <a:srgbClr val="00308F"/>
                </a:solidFill>
                <a:latin typeface="Arial" panose="020B0604020202020204" pitchFamily="34" charset="0"/>
                <a:ea typeface="ＭＳ Ｐゴシック" panose="020B0600070205080204" pitchFamily="34" charset="-128"/>
              </a:rPr>
              <a:t>“If our political leaders will embrace a greater vision for Alabama and commit to the highest standards of excellence in public service, then Alabama has the chance to be the best in more than just college football.”</a:t>
            </a:r>
          </a:p>
        </p:txBody>
      </p:sp>
      <p:sp>
        <p:nvSpPr>
          <p:cNvPr id="5" name="Rectangle 2">
            <a:extLst>
              <a:ext uri="{FF2B5EF4-FFF2-40B4-BE49-F238E27FC236}">
                <a16:creationId xmlns:a16="http://schemas.microsoft.com/office/drawing/2014/main" xmlns="" id="{15B60343-79B8-DF48-9389-449755E33F31}"/>
              </a:ext>
            </a:extLst>
          </p:cNvPr>
          <p:cNvSpPr txBox="1">
            <a:spLocks noChangeArrowheads="1"/>
          </p:cNvSpPr>
          <p:nvPr/>
        </p:nvSpPr>
        <p:spPr>
          <a:xfrm>
            <a:off x="0" y="2"/>
            <a:ext cx="12192000" cy="930728"/>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chemeClr val="bg1"/>
                </a:solidFill>
                <a:latin typeface="Copperplate Light" panose="02000604030000020004" pitchFamily="2" charset="77"/>
                <a:ea typeface="ＭＳ Ｐゴシック" panose="020B0600070205080204" pitchFamily="34" charset="-128"/>
              </a:rPr>
              <a:t>	</a:t>
            </a:r>
            <a:r>
              <a:rPr lang="en-US" altLang="en-US" sz="3200" dirty="0">
                <a:solidFill>
                  <a:schemeClr val="bg1"/>
                </a:solidFill>
                <a:latin typeface="Copperplate Light" panose="02000604030000020004" pitchFamily="2" charset="77"/>
                <a:ea typeface="ＭＳ Ｐゴシック" panose="020B0600070205080204" pitchFamily="34" charset="-128"/>
              </a:rPr>
              <a:t>Our Opportunity</a:t>
            </a:r>
            <a:endParaRPr lang="en-US" altLang="en-US" sz="3200" dirty="0">
              <a:solidFill>
                <a:schemeClr val="accent1">
                  <a:lumMod val="20000"/>
                  <a:lumOff val="80000"/>
                </a:schemeClr>
              </a:solidFill>
              <a:latin typeface="Copperplate Light" panose="02000604030000020004" pitchFamily="2" charset="77"/>
              <a:ea typeface="ＭＳ Ｐゴシック" panose="020B0600070205080204" pitchFamily="34" charset="-128"/>
            </a:endParaRPr>
          </a:p>
        </p:txBody>
      </p:sp>
    </p:spTree>
    <p:extLst>
      <p:ext uri="{BB962C8B-B14F-4D97-AF65-F5344CB8AC3E}">
        <p14:creationId xmlns:p14="http://schemas.microsoft.com/office/powerpoint/2010/main" val="2505773428"/>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96246A2-8D1A-4B4F-B6A5-298524426ABA}"/>
              </a:ext>
            </a:extLst>
          </p:cNvPr>
          <p:cNvSpPr>
            <a:spLocks noGrp="1"/>
          </p:cNvSpPr>
          <p:nvPr>
            <p:ph type="sldNum" sz="quarter" idx="12"/>
          </p:nvPr>
        </p:nvSpPr>
        <p:spPr>
          <a:xfrm>
            <a:off x="9294812" y="6492875"/>
            <a:ext cx="2743200" cy="365125"/>
          </a:xfrm>
        </p:spPr>
        <p:txBody>
          <a:bodyPr/>
          <a:lstStyle/>
          <a:p>
            <a:pPr>
              <a:defRPr/>
            </a:pPr>
            <a:fld id="{E6876FB8-519E-2E47-8841-0244E0C0544B}" type="slidenum">
              <a:rPr lang="en-US" smtClean="0"/>
              <a:pPr>
                <a:defRPr/>
              </a:pPr>
              <a:t>45</a:t>
            </a:fld>
            <a:endParaRPr lang="en-US" dirty="0"/>
          </a:p>
        </p:txBody>
      </p:sp>
      <p:pic>
        <p:nvPicPr>
          <p:cNvPr id="10" name="Content Placeholder 8">
            <a:extLst>
              <a:ext uri="{FF2B5EF4-FFF2-40B4-BE49-F238E27FC236}">
                <a16:creationId xmlns:a16="http://schemas.microsoft.com/office/drawing/2014/main" xmlns="" id="{A81202D4-B0A4-3C4D-93D0-E507803D0F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1067" y="1673631"/>
            <a:ext cx="3589866" cy="5108110"/>
          </a:xfrm>
          <a:prstGeom prst="rect">
            <a:avLst/>
          </a:prstGeom>
        </p:spPr>
      </p:pic>
      <p:sp>
        <p:nvSpPr>
          <p:cNvPr id="5" name="Content Placeholder 4">
            <a:extLst>
              <a:ext uri="{FF2B5EF4-FFF2-40B4-BE49-F238E27FC236}">
                <a16:creationId xmlns:a16="http://schemas.microsoft.com/office/drawing/2014/main" xmlns="" id="{A4A79F53-DD32-4D4E-B22D-1C59EF69A0CD}"/>
              </a:ext>
            </a:extLst>
          </p:cNvPr>
          <p:cNvSpPr>
            <a:spLocks noGrp="1"/>
          </p:cNvSpPr>
          <p:nvPr>
            <p:ph idx="1"/>
          </p:nvPr>
        </p:nvSpPr>
        <p:spPr>
          <a:xfrm>
            <a:off x="0" y="5791199"/>
            <a:ext cx="12192000" cy="701675"/>
          </a:xfrm>
        </p:spPr>
        <p:txBody>
          <a:bodyPr>
            <a:normAutofit/>
          </a:bodyPr>
          <a:lstStyle/>
          <a:p>
            <a:pPr marL="0" indent="0" algn="ctr">
              <a:buNone/>
            </a:pPr>
            <a:endParaRPr lang="en-US" sz="2200" dirty="0">
              <a:solidFill>
                <a:srgbClr val="0033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2200" dirty="0">
              <a:solidFill>
                <a:srgbClr val="003399"/>
              </a:solidFill>
              <a:latin typeface="Arial" panose="020B0604020202020204" pitchFamily="34" charset="0"/>
              <a:cs typeface="Arial" panose="020B0604020202020204" pitchFamily="34" charset="0"/>
            </a:endParaRPr>
          </a:p>
          <a:p>
            <a:pPr marL="0" indent="0">
              <a:buNone/>
            </a:pPr>
            <a:endParaRPr lang="en-US" sz="2200" dirty="0">
              <a:solidFill>
                <a:srgbClr val="003399"/>
              </a:solidFill>
              <a:latin typeface="Arial" panose="020B0604020202020204" pitchFamily="34" charset="0"/>
              <a:cs typeface="Arial" panose="020B0604020202020204" pitchFamily="34" charset="0"/>
            </a:endParaRPr>
          </a:p>
          <a:p>
            <a:pPr marL="0" indent="0">
              <a:buNone/>
            </a:pPr>
            <a:endParaRPr lang="en-US" sz="2200" dirty="0">
              <a:solidFill>
                <a:srgbClr val="003399"/>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xmlns="" id="{BC6D5D46-EC79-9347-84BA-C06D6DF07A7F}"/>
              </a:ext>
            </a:extLst>
          </p:cNvPr>
          <p:cNvSpPr txBox="1">
            <a:spLocks noChangeArrowheads="1"/>
          </p:cNvSpPr>
          <p:nvPr/>
        </p:nvSpPr>
        <p:spPr>
          <a:xfrm>
            <a:off x="0" y="-27632"/>
            <a:ext cx="12192000" cy="1625004"/>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Download </a:t>
            </a:r>
            <a:r>
              <a:rPr lang="en-US" sz="3200" i="1" dirty="0">
                <a:solidFill>
                  <a:schemeClr val="accent1">
                    <a:lumMod val="20000"/>
                    <a:lumOff val="80000"/>
                  </a:schemeClr>
                </a:solidFill>
                <a:latin typeface="Arial" panose="020B0604020202020204" pitchFamily="34" charset="0"/>
                <a:cs typeface="Arial" panose="020B0604020202020204" pitchFamily="34" charset="0"/>
              </a:rPr>
              <a:t>Alabama Issues 2018 </a:t>
            </a:r>
            <a:r>
              <a:rPr lang="en-US" sz="2400" dirty="0">
                <a:solidFill>
                  <a:schemeClr val="bg1"/>
                </a:solidFill>
                <a:latin typeface="Arial" panose="020B0604020202020204" pitchFamily="34" charset="0"/>
                <a:cs typeface="Arial" panose="020B0604020202020204" pitchFamily="34" charset="0"/>
              </a:rPr>
              <a:t>at:</a:t>
            </a: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http://www.auburn.edu/gedi/documents/publications/alabama-issues-2018.pdf</a:t>
            </a: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088768"/>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a:extLst>
              <a:ext uri="{FF2B5EF4-FFF2-40B4-BE49-F238E27FC236}">
                <a16:creationId xmlns:a16="http://schemas.microsoft.com/office/drawing/2014/main" xmlns="" id="{7A931B34-C498-A34C-A7C0-7FC6D363ED9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33360" y="3568390"/>
            <a:ext cx="6658639" cy="330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1">
            <a:extLst>
              <a:ext uri="{FF2B5EF4-FFF2-40B4-BE49-F238E27FC236}">
                <a16:creationId xmlns:a16="http://schemas.microsoft.com/office/drawing/2014/main" xmlns="" id="{0FC35A4D-E73F-B741-9779-16067A98C5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3360" y="68076"/>
            <a:ext cx="6937499" cy="2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xmlns="" id="{745C7F82-1B45-D145-AD58-A28E4A9ED978}"/>
              </a:ext>
            </a:extLst>
          </p:cNvPr>
          <p:cNvSpPr>
            <a:spLocks noGrp="1"/>
          </p:cNvSpPr>
          <p:nvPr>
            <p:ph idx="1"/>
          </p:nvPr>
        </p:nvSpPr>
        <p:spPr>
          <a:xfrm>
            <a:off x="6601522" y="2044054"/>
            <a:ext cx="4650058" cy="1384947"/>
          </a:xfrm>
        </p:spPr>
        <p:txBody>
          <a:bodyPr>
            <a:normAutofit fontScale="25000" lnSpcReduction="20000"/>
          </a:bodyPr>
          <a:lstStyle/>
          <a:p>
            <a:pPr algn="ctr">
              <a:lnSpc>
                <a:spcPct val="50000"/>
              </a:lnSpc>
              <a:buFont typeface="Wingdings" charset="2"/>
              <a:buNone/>
              <a:defRPr/>
            </a:pPr>
            <a:endParaRPr lang="en-US" altLang="x-none" dirty="0">
              <a:solidFill>
                <a:schemeClr val="folHlink"/>
              </a:solidFill>
              <a:effectLst>
                <a:outerShdw blurRad="38100" dist="38100" dir="2700000" algn="tl">
                  <a:srgbClr val="C0C0C0"/>
                </a:outerShdw>
              </a:effectLst>
              <a:latin typeface="Baskerville Old Face" charset="0"/>
              <a:ea typeface="ＭＳ Ｐゴシック" charset="-128"/>
            </a:endParaRPr>
          </a:p>
          <a:p>
            <a:pPr algn="ctr">
              <a:buFont typeface="Wingdings" charset="2"/>
              <a:buNone/>
              <a:defRPr/>
            </a:pPr>
            <a:r>
              <a:rPr lang="en-US" altLang="x-none" sz="6000" dirty="0">
                <a:solidFill>
                  <a:srgbClr val="242492"/>
                </a:solidFill>
                <a:effectLst>
                  <a:outerShdw blurRad="38100" dist="38100" dir="2700000" algn="tl">
                    <a:srgbClr val="C0C0C0"/>
                  </a:outerShdw>
                </a:effectLst>
                <a:latin typeface="Copperplate Light" charset="0"/>
                <a:ea typeface="ＭＳ Ｐゴシック" charset="-128"/>
              </a:rPr>
              <a:t>Joe A. Sumners, Ph.D.</a:t>
            </a:r>
          </a:p>
          <a:p>
            <a:pPr algn="ctr">
              <a:spcAft>
                <a:spcPts val="450"/>
              </a:spcAft>
              <a:buNone/>
              <a:defRPr/>
            </a:pPr>
            <a:r>
              <a:rPr lang="en-US" altLang="x-none" sz="4900" dirty="0">
                <a:solidFill>
                  <a:srgbClr val="242492"/>
                </a:solidFill>
                <a:effectLst>
                  <a:outerShdw blurRad="38100" dist="38100" dir="2700000" algn="tl">
                    <a:srgbClr val="C0C0C0"/>
                  </a:outerShdw>
                </a:effectLst>
                <a:latin typeface="Copperplate Light" charset="0"/>
                <a:ea typeface="ＭＳ Ｐゴシック" charset="-128"/>
              </a:rPr>
              <a:t>Executive Director</a:t>
            </a:r>
          </a:p>
          <a:p>
            <a:pPr algn="ctr">
              <a:buFont typeface="Wingdings" charset="2"/>
              <a:buNone/>
              <a:defRPr/>
            </a:pPr>
            <a:r>
              <a:rPr lang="en-US" altLang="x-none" sz="4900" dirty="0">
                <a:solidFill>
                  <a:srgbClr val="CC0000"/>
                </a:solidFill>
                <a:effectLst>
                  <a:outerShdw blurRad="38100" dist="38100" dir="2700000" algn="tl">
                    <a:srgbClr val="C0C0C0"/>
                  </a:outerShdw>
                </a:effectLst>
                <a:latin typeface="Copperplate Light" charset="0"/>
                <a:ea typeface="ＭＳ Ｐゴシック" charset="-128"/>
              </a:rPr>
              <a:t>334-844-4704</a:t>
            </a:r>
          </a:p>
          <a:p>
            <a:pPr algn="ctr">
              <a:buFont typeface="Wingdings" charset="2"/>
              <a:buNone/>
              <a:defRPr/>
            </a:pPr>
            <a:r>
              <a:rPr lang="en-US" altLang="x-none" sz="4900" dirty="0">
                <a:solidFill>
                  <a:srgbClr val="242492"/>
                </a:solidFill>
                <a:effectLst>
                  <a:outerShdw blurRad="38100" dist="38100" dir="2700000" algn="tl">
                    <a:srgbClr val="C0C0C0"/>
                  </a:outerShdw>
                </a:effectLst>
                <a:latin typeface="Copperplate Light" charset="0"/>
                <a:ea typeface="ＭＳ Ｐゴシック" charset="-128"/>
              </a:rPr>
              <a:t>sumneja@auburn.edu</a:t>
            </a:r>
          </a:p>
        </p:txBody>
      </p:sp>
      <p:sp>
        <p:nvSpPr>
          <p:cNvPr id="2" name="Slide Number Placeholder 1">
            <a:extLst>
              <a:ext uri="{FF2B5EF4-FFF2-40B4-BE49-F238E27FC236}">
                <a16:creationId xmlns:a16="http://schemas.microsoft.com/office/drawing/2014/main" xmlns="" id="{496246A2-8D1A-4B4F-B6A5-298524426ABA}"/>
              </a:ext>
            </a:extLst>
          </p:cNvPr>
          <p:cNvSpPr>
            <a:spLocks noGrp="1"/>
          </p:cNvSpPr>
          <p:nvPr>
            <p:ph type="sldNum" sz="quarter" idx="12"/>
          </p:nvPr>
        </p:nvSpPr>
        <p:spPr>
          <a:xfrm>
            <a:off x="9294812" y="6492875"/>
            <a:ext cx="2743200" cy="365125"/>
          </a:xfrm>
        </p:spPr>
        <p:txBody>
          <a:bodyPr/>
          <a:lstStyle/>
          <a:p>
            <a:pPr>
              <a:defRPr/>
            </a:pPr>
            <a:fld id="{E6876FB8-519E-2E47-8841-0244E0C0544B}" type="slidenum">
              <a:rPr lang="en-US" smtClean="0"/>
              <a:pPr>
                <a:defRPr/>
              </a:pPr>
              <a:t>46</a:t>
            </a:fld>
            <a:endParaRPr lang="en-US" dirty="0"/>
          </a:p>
        </p:txBody>
      </p:sp>
      <p:cxnSp>
        <p:nvCxnSpPr>
          <p:cNvPr id="4" name="Straight Connector 3">
            <a:extLst>
              <a:ext uri="{FF2B5EF4-FFF2-40B4-BE49-F238E27FC236}">
                <a16:creationId xmlns:a16="http://schemas.microsoft.com/office/drawing/2014/main" xmlns="" id="{687178B3-F0CE-7445-B3F4-F45686EC7190}"/>
              </a:ext>
            </a:extLst>
          </p:cNvPr>
          <p:cNvCxnSpPr/>
          <p:nvPr/>
        </p:nvCxnSpPr>
        <p:spPr>
          <a:xfrm>
            <a:off x="4648199" y="2058586"/>
            <a:ext cx="754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2069711-BE10-574F-8389-256BC8A396C6}"/>
              </a:ext>
            </a:extLst>
          </p:cNvPr>
          <p:cNvCxnSpPr/>
          <p:nvPr/>
        </p:nvCxnSpPr>
        <p:spPr>
          <a:xfrm>
            <a:off x="4648199" y="3771900"/>
            <a:ext cx="7543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a:extLst>
              <a:ext uri="{FF2B5EF4-FFF2-40B4-BE49-F238E27FC236}">
                <a16:creationId xmlns:a16="http://schemas.microsoft.com/office/drawing/2014/main" xmlns="" id="{604E662B-C60D-1E48-973E-C325C829357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1" y="-30000"/>
            <a:ext cx="5685762" cy="68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34536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991892" y="1143000"/>
            <a:ext cx="8247358" cy="450850"/>
          </a:xfrm>
        </p:spPr>
        <p:txBody>
          <a:bodyPr>
            <a:normAutofit fontScale="90000"/>
          </a:bodyPr>
          <a:lstStyle/>
          <a:p>
            <a:pPr algn="l">
              <a:defRPr/>
            </a:pPr>
            <a:r>
              <a:rPr lang="en-US" altLang="en-US" sz="2025" dirty="0">
                <a:solidFill>
                  <a:srgbClr val="00328C"/>
                </a:solidFill>
                <a:latin typeface="Copperplate Gothic Light" charset="0"/>
                <a:ea typeface="ＭＳ Ｐゴシック" charset="-128"/>
              </a:rPr>
              <a:t>Percent of Adults (+25) who Have Completed HS (2013-2017)</a:t>
            </a:r>
            <a:endParaRPr lang="en-US" altLang="en-US" sz="1350" dirty="0">
              <a:solidFill>
                <a:srgbClr val="00328C"/>
              </a:solidFill>
              <a:latin typeface="Copperplate Gothic Light" charset="0"/>
              <a:ea typeface="ＭＳ Ｐゴシック" charset="-128"/>
            </a:endParaRPr>
          </a:p>
        </p:txBody>
      </p:sp>
      <p:sp>
        <p:nvSpPr>
          <p:cNvPr id="150531" name="TextBox 5"/>
          <p:cNvSpPr txBox="1">
            <a:spLocks noChangeArrowheads="1"/>
          </p:cNvSpPr>
          <p:nvPr/>
        </p:nvSpPr>
        <p:spPr bwMode="auto">
          <a:xfrm>
            <a:off x="7924800" y="4108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50532" name="TextBox 6"/>
          <p:cNvSpPr txBox="1">
            <a:spLocks noChangeArrowheads="1"/>
          </p:cNvSpPr>
          <p:nvPr/>
        </p:nvSpPr>
        <p:spPr bwMode="auto">
          <a:xfrm>
            <a:off x="5029200" y="42862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50533" name="Content Placeholder 3"/>
          <p:cNvSpPr>
            <a:spLocks noGrp="1"/>
          </p:cNvSpPr>
          <p:nvPr>
            <p:ph idx="1"/>
          </p:nvPr>
        </p:nvSpPr>
        <p:spPr>
          <a:xfrm>
            <a:off x="991892" y="3524250"/>
            <a:ext cx="9879308" cy="584200"/>
          </a:xfrm>
        </p:spPr>
        <p:txBody>
          <a:bodyPr>
            <a:normAutofit/>
          </a:bodyPr>
          <a:lstStyle/>
          <a:p>
            <a:pPr marL="0" indent="0" defTabSz="685800">
              <a:spcBef>
                <a:spcPct val="0"/>
              </a:spcBef>
              <a:buNone/>
            </a:pPr>
            <a:r>
              <a:rPr lang="en-US" altLang="en-US" sz="1800" dirty="0">
                <a:solidFill>
                  <a:srgbClr val="00328C"/>
                </a:solidFill>
                <a:latin typeface="Copperplate Light" charset="0"/>
                <a:ea typeface="Copperplate Light" charset="0"/>
                <a:cs typeface="Copperplate Light" charset="0"/>
              </a:rPr>
              <a:t>Percent of Adults (+25) with Bachelor’s Degree or More (2013-2017)</a:t>
            </a:r>
          </a:p>
        </p:txBody>
      </p:sp>
      <p:graphicFrame>
        <p:nvGraphicFramePr>
          <p:cNvPr id="11" name="Table 10"/>
          <p:cNvGraphicFramePr>
            <a:graphicFrameLocks noGrp="1"/>
          </p:cNvGraphicFramePr>
          <p:nvPr>
            <p:extLst>
              <p:ext uri="{D42A27DB-BD31-4B8C-83A1-F6EECF244321}">
                <p14:modId xmlns:p14="http://schemas.microsoft.com/office/powerpoint/2010/main" val="890346597"/>
              </p:ext>
            </p:extLst>
          </p:nvPr>
        </p:nvGraphicFramePr>
        <p:xfrm>
          <a:off x="991892" y="3962400"/>
          <a:ext cx="10166884" cy="1219200"/>
        </p:xfrm>
        <a:graphic>
          <a:graphicData uri="http://schemas.openxmlformats.org/drawingml/2006/table">
            <a:tbl>
              <a:tblPr firstRow="1" bandRow="1">
                <a:tableStyleId>{21E4AEA4-8DFA-4A89-87EB-49C32662AFE0}</a:tableStyleId>
              </a:tblPr>
              <a:tblGrid>
                <a:gridCol w="782068">
                  <a:extLst>
                    <a:ext uri="{9D8B030D-6E8A-4147-A177-3AD203B41FA5}">
                      <a16:colId xmlns:a16="http://schemas.microsoft.com/office/drawing/2014/main" xmlns="" val="20000"/>
                    </a:ext>
                  </a:extLst>
                </a:gridCol>
                <a:gridCol w="782068">
                  <a:extLst>
                    <a:ext uri="{9D8B030D-6E8A-4147-A177-3AD203B41FA5}">
                      <a16:colId xmlns:a16="http://schemas.microsoft.com/office/drawing/2014/main" xmlns="" val="20001"/>
                    </a:ext>
                  </a:extLst>
                </a:gridCol>
                <a:gridCol w="782068">
                  <a:extLst>
                    <a:ext uri="{9D8B030D-6E8A-4147-A177-3AD203B41FA5}">
                      <a16:colId xmlns:a16="http://schemas.microsoft.com/office/drawing/2014/main" xmlns="" val="20002"/>
                    </a:ext>
                  </a:extLst>
                </a:gridCol>
                <a:gridCol w="782068">
                  <a:extLst>
                    <a:ext uri="{9D8B030D-6E8A-4147-A177-3AD203B41FA5}">
                      <a16:colId xmlns:a16="http://schemas.microsoft.com/office/drawing/2014/main" xmlns="" val="20003"/>
                    </a:ext>
                  </a:extLst>
                </a:gridCol>
                <a:gridCol w="782068">
                  <a:extLst>
                    <a:ext uri="{9D8B030D-6E8A-4147-A177-3AD203B41FA5}">
                      <a16:colId xmlns:a16="http://schemas.microsoft.com/office/drawing/2014/main" xmlns="" val="20004"/>
                    </a:ext>
                  </a:extLst>
                </a:gridCol>
                <a:gridCol w="782068">
                  <a:extLst>
                    <a:ext uri="{9D8B030D-6E8A-4147-A177-3AD203B41FA5}">
                      <a16:colId xmlns:a16="http://schemas.microsoft.com/office/drawing/2014/main" xmlns="" val="20005"/>
                    </a:ext>
                  </a:extLst>
                </a:gridCol>
                <a:gridCol w="782068">
                  <a:extLst>
                    <a:ext uri="{9D8B030D-6E8A-4147-A177-3AD203B41FA5}">
                      <a16:colId xmlns:a16="http://schemas.microsoft.com/office/drawing/2014/main" xmlns="" val="20006"/>
                    </a:ext>
                  </a:extLst>
                </a:gridCol>
                <a:gridCol w="782068">
                  <a:extLst>
                    <a:ext uri="{9D8B030D-6E8A-4147-A177-3AD203B41FA5}">
                      <a16:colId xmlns:a16="http://schemas.microsoft.com/office/drawing/2014/main" xmlns="" val="20007"/>
                    </a:ext>
                  </a:extLst>
                </a:gridCol>
                <a:gridCol w="782068">
                  <a:extLst>
                    <a:ext uri="{9D8B030D-6E8A-4147-A177-3AD203B41FA5}">
                      <a16:colId xmlns:a16="http://schemas.microsoft.com/office/drawing/2014/main" xmlns="" val="20008"/>
                    </a:ext>
                  </a:extLst>
                </a:gridCol>
                <a:gridCol w="782068">
                  <a:extLst>
                    <a:ext uri="{9D8B030D-6E8A-4147-A177-3AD203B41FA5}">
                      <a16:colId xmlns:a16="http://schemas.microsoft.com/office/drawing/2014/main" xmlns="" val="20009"/>
                    </a:ext>
                  </a:extLst>
                </a:gridCol>
                <a:gridCol w="782068">
                  <a:extLst>
                    <a:ext uri="{9D8B030D-6E8A-4147-A177-3AD203B41FA5}">
                      <a16:colId xmlns:a16="http://schemas.microsoft.com/office/drawing/2014/main" xmlns="" val="20010"/>
                    </a:ext>
                  </a:extLst>
                </a:gridCol>
                <a:gridCol w="782068">
                  <a:extLst>
                    <a:ext uri="{9D8B030D-6E8A-4147-A177-3AD203B41FA5}">
                      <a16:colId xmlns:a16="http://schemas.microsoft.com/office/drawing/2014/main" xmlns="" val="20011"/>
                    </a:ext>
                  </a:extLst>
                </a:gridCol>
                <a:gridCol w="782068">
                  <a:extLst>
                    <a:ext uri="{9D8B030D-6E8A-4147-A177-3AD203B41FA5}">
                      <a16:colId xmlns:a16="http://schemas.microsoft.com/office/drawing/2014/main" xmlns="" val="20012"/>
                    </a:ext>
                  </a:extLst>
                </a:gridCol>
              </a:tblGrid>
              <a:tr h="609600">
                <a:tc>
                  <a:txBody>
                    <a:bodyPr/>
                    <a:lstStyle/>
                    <a:p>
                      <a:pPr algn="ctr"/>
                      <a:r>
                        <a:rPr lang="en-US" sz="2000" b="0" dirty="0">
                          <a:latin typeface="Arial" panose="020B0604020202020204" pitchFamily="34" charset="0"/>
                          <a:ea typeface="Arial" charset="0"/>
                          <a:cs typeface="Arial" panose="020B0604020202020204" pitchFamily="34" charset="0"/>
                        </a:rPr>
                        <a:t>US</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GA</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TX</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FL</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MO</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SC</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TN</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SEC</a:t>
                      </a:r>
                    </a:p>
                  </a:txBody>
                  <a:tcPr marL="68576" marR="68576" marT="34345" marB="34345">
                    <a:solidFill>
                      <a:schemeClr val="accent5">
                        <a:lumMod val="75000"/>
                      </a:schemeClr>
                    </a:solidFill>
                  </a:tcPr>
                </a:tc>
                <a:tc>
                  <a:txBody>
                    <a:bodyPr/>
                    <a:lstStyle/>
                    <a:p>
                      <a:pPr algn="ctr"/>
                      <a:r>
                        <a:rPr lang="en-US" sz="2000" b="1" dirty="0">
                          <a:latin typeface="Arial" panose="020B0604020202020204" pitchFamily="34" charset="0"/>
                          <a:ea typeface="Arial" charset="0"/>
                          <a:cs typeface="Arial" panose="020B0604020202020204" pitchFamily="34" charset="0"/>
                        </a:rPr>
                        <a:t>AL</a:t>
                      </a:r>
                    </a:p>
                  </a:txBody>
                  <a:tcPr marL="68576" marR="68576" marT="34345" marB="34345">
                    <a:solidFill>
                      <a:srgbClr val="00B0F0"/>
                    </a:solidFill>
                  </a:tcPr>
                </a:tc>
                <a:tc>
                  <a:txBody>
                    <a:bodyPr/>
                    <a:lstStyle/>
                    <a:p>
                      <a:pPr algn="ctr"/>
                      <a:r>
                        <a:rPr lang="en-US" sz="2000" b="0" dirty="0">
                          <a:latin typeface="Arial" panose="020B0604020202020204" pitchFamily="34" charset="0"/>
                          <a:ea typeface="Arial" charset="0"/>
                          <a:cs typeface="Arial" panose="020B0604020202020204" pitchFamily="34" charset="0"/>
                        </a:rPr>
                        <a:t>LA</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KY</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AR</a:t>
                      </a:r>
                      <a:endParaRPr lang="en-US" sz="2000" b="0" dirty="0">
                        <a:latin typeface="Arial" panose="020B0604020202020204" pitchFamily="34" charset="0"/>
                        <a:ea typeface="Arial" charset="0"/>
                        <a:cs typeface="Arial" panose="020B0604020202020204" pitchFamily="34" charset="0"/>
                      </a:endParaRP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MS</a:t>
                      </a:r>
                      <a:endParaRPr lang="en-US" sz="2000" b="0" dirty="0">
                        <a:latin typeface="Arial" panose="020B0604020202020204" pitchFamily="34" charset="0"/>
                        <a:ea typeface="Arial" charset="0"/>
                        <a:cs typeface="Arial" panose="020B0604020202020204" pitchFamily="34" charset="0"/>
                      </a:endParaRPr>
                    </a:p>
                  </a:txBody>
                  <a:tcPr marL="68576" marR="68576" marT="34345" marB="34345">
                    <a:solidFill>
                      <a:schemeClr val="accent5">
                        <a:lumMod val="75000"/>
                      </a:schemeClr>
                    </a:solidFill>
                  </a:tcPr>
                </a:tc>
                <a:extLst>
                  <a:ext uri="{0D108BD9-81ED-4DB2-BD59-A6C34878D82A}">
                    <a16:rowId xmlns:a16="http://schemas.microsoft.com/office/drawing/2014/main" xmlns="" val="10000"/>
                  </a:ext>
                </a:extLst>
              </a:tr>
              <a:tr h="609600">
                <a:tc>
                  <a:txBody>
                    <a:bodyPr/>
                    <a:lstStyle/>
                    <a:p>
                      <a:pPr algn="ctr"/>
                      <a:r>
                        <a:rPr lang="en-US" sz="2000" dirty="0">
                          <a:latin typeface="Arial" panose="020B0604020202020204" pitchFamily="34" charset="0"/>
                          <a:ea typeface="Arial" charset="0"/>
                          <a:cs typeface="Arial" panose="020B0604020202020204" pitchFamily="34" charset="0"/>
                        </a:rPr>
                        <a:t>30.9</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29.9</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28.7</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28.5</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28.2</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27.0</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26.1</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25.7</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tc>
                  <a:txBody>
                    <a:bodyPr/>
                    <a:lstStyle/>
                    <a:p>
                      <a:pPr algn="ctr"/>
                      <a:r>
                        <a:rPr lang="en-US" sz="2000" b="1" dirty="0">
                          <a:solidFill>
                            <a:schemeClr val="bg1"/>
                          </a:solidFill>
                          <a:latin typeface="Arial" panose="020B0604020202020204" pitchFamily="34" charset="0"/>
                          <a:ea typeface="Arial" charset="0"/>
                          <a:cs typeface="Arial" panose="020B0604020202020204" pitchFamily="34" charset="0"/>
                        </a:rPr>
                        <a:t>24.5</a:t>
                      </a:r>
                    </a:p>
                  </a:txBody>
                  <a:tcPr marL="68576" marR="68576" marT="34345" marB="34345">
                    <a:solidFill>
                      <a:srgbClr val="00B0F0"/>
                    </a:solidFill>
                  </a:tcPr>
                </a:tc>
                <a:tc>
                  <a:txBody>
                    <a:bodyPr/>
                    <a:lstStyle/>
                    <a:p>
                      <a:pPr algn="ctr"/>
                      <a:r>
                        <a:rPr lang="en-US" sz="2000" dirty="0">
                          <a:latin typeface="Arial" panose="020B0604020202020204" pitchFamily="34" charset="0"/>
                          <a:cs typeface="Arial" panose="020B0604020202020204" pitchFamily="34" charset="0"/>
                        </a:rPr>
                        <a:t>23.4</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23.2</a:t>
                      </a:r>
                    </a:p>
                  </a:txBody>
                  <a:tcPr marL="68576" marR="68576" marT="34345" marB="34345">
                    <a:solidFill>
                      <a:schemeClr val="accent1">
                        <a:lumMod val="20000"/>
                        <a:lumOff val="80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22.0</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21.3</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66794555"/>
              </p:ext>
            </p:extLst>
          </p:nvPr>
        </p:nvGraphicFramePr>
        <p:xfrm>
          <a:off x="991892" y="1609071"/>
          <a:ext cx="10166884" cy="1286530"/>
        </p:xfrm>
        <a:graphic>
          <a:graphicData uri="http://schemas.openxmlformats.org/drawingml/2006/table">
            <a:tbl>
              <a:tblPr firstRow="1" bandRow="1">
                <a:tableStyleId>{21E4AEA4-8DFA-4A89-87EB-49C32662AFE0}</a:tableStyleId>
              </a:tblPr>
              <a:tblGrid>
                <a:gridCol w="782068">
                  <a:extLst>
                    <a:ext uri="{9D8B030D-6E8A-4147-A177-3AD203B41FA5}">
                      <a16:colId xmlns:a16="http://schemas.microsoft.com/office/drawing/2014/main" xmlns="" val="20000"/>
                    </a:ext>
                  </a:extLst>
                </a:gridCol>
                <a:gridCol w="782068">
                  <a:extLst>
                    <a:ext uri="{9D8B030D-6E8A-4147-A177-3AD203B41FA5}">
                      <a16:colId xmlns:a16="http://schemas.microsoft.com/office/drawing/2014/main" xmlns="" val="20001"/>
                    </a:ext>
                  </a:extLst>
                </a:gridCol>
                <a:gridCol w="782068">
                  <a:extLst>
                    <a:ext uri="{9D8B030D-6E8A-4147-A177-3AD203B41FA5}">
                      <a16:colId xmlns:a16="http://schemas.microsoft.com/office/drawing/2014/main" xmlns="" val="20002"/>
                    </a:ext>
                  </a:extLst>
                </a:gridCol>
                <a:gridCol w="782068">
                  <a:extLst>
                    <a:ext uri="{9D8B030D-6E8A-4147-A177-3AD203B41FA5}">
                      <a16:colId xmlns:a16="http://schemas.microsoft.com/office/drawing/2014/main" xmlns="" val="20003"/>
                    </a:ext>
                  </a:extLst>
                </a:gridCol>
                <a:gridCol w="782068">
                  <a:extLst>
                    <a:ext uri="{9D8B030D-6E8A-4147-A177-3AD203B41FA5}">
                      <a16:colId xmlns:a16="http://schemas.microsoft.com/office/drawing/2014/main" xmlns="" val="20004"/>
                    </a:ext>
                  </a:extLst>
                </a:gridCol>
                <a:gridCol w="782068">
                  <a:extLst>
                    <a:ext uri="{9D8B030D-6E8A-4147-A177-3AD203B41FA5}">
                      <a16:colId xmlns:a16="http://schemas.microsoft.com/office/drawing/2014/main" xmlns="" val="20005"/>
                    </a:ext>
                  </a:extLst>
                </a:gridCol>
                <a:gridCol w="782068">
                  <a:extLst>
                    <a:ext uri="{9D8B030D-6E8A-4147-A177-3AD203B41FA5}">
                      <a16:colId xmlns:a16="http://schemas.microsoft.com/office/drawing/2014/main" xmlns="" val="20006"/>
                    </a:ext>
                  </a:extLst>
                </a:gridCol>
                <a:gridCol w="782068">
                  <a:extLst>
                    <a:ext uri="{9D8B030D-6E8A-4147-A177-3AD203B41FA5}">
                      <a16:colId xmlns:a16="http://schemas.microsoft.com/office/drawing/2014/main" xmlns="" val="20007"/>
                    </a:ext>
                  </a:extLst>
                </a:gridCol>
                <a:gridCol w="782068">
                  <a:extLst>
                    <a:ext uri="{9D8B030D-6E8A-4147-A177-3AD203B41FA5}">
                      <a16:colId xmlns:a16="http://schemas.microsoft.com/office/drawing/2014/main" xmlns="" val="20008"/>
                    </a:ext>
                  </a:extLst>
                </a:gridCol>
                <a:gridCol w="782068">
                  <a:extLst>
                    <a:ext uri="{9D8B030D-6E8A-4147-A177-3AD203B41FA5}">
                      <a16:colId xmlns:a16="http://schemas.microsoft.com/office/drawing/2014/main" xmlns="" val="20009"/>
                    </a:ext>
                  </a:extLst>
                </a:gridCol>
                <a:gridCol w="782068">
                  <a:extLst>
                    <a:ext uri="{9D8B030D-6E8A-4147-A177-3AD203B41FA5}">
                      <a16:colId xmlns:a16="http://schemas.microsoft.com/office/drawing/2014/main" xmlns="" val="20010"/>
                    </a:ext>
                  </a:extLst>
                </a:gridCol>
                <a:gridCol w="782068">
                  <a:extLst>
                    <a:ext uri="{9D8B030D-6E8A-4147-A177-3AD203B41FA5}">
                      <a16:colId xmlns:a16="http://schemas.microsoft.com/office/drawing/2014/main" xmlns="" val="20011"/>
                    </a:ext>
                  </a:extLst>
                </a:gridCol>
                <a:gridCol w="782068">
                  <a:extLst>
                    <a:ext uri="{9D8B030D-6E8A-4147-A177-3AD203B41FA5}">
                      <a16:colId xmlns:a16="http://schemas.microsoft.com/office/drawing/2014/main" xmlns="" val="20012"/>
                    </a:ext>
                  </a:extLst>
                </a:gridCol>
              </a:tblGrid>
              <a:tr h="643265">
                <a:tc>
                  <a:txBody>
                    <a:bodyPr/>
                    <a:lstStyle/>
                    <a:p>
                      <a:pPr algn="ctr"/>
                      <a:r>
                        <a:rPr lang="en-US" sz="2000" b="0" dirty="0">
                          <a:latin typeface="Arial" panose="020B0604020202020204" pitchFamily="34" charset="0"/>
                          <a:ea typeface="Arial" charset="0"/>
                          <a:cs typeface="Arial" panose="020B0604020202020204" pitchFamily="34" charset="0"/>
                        </a:rPr>
                        <a:t>MO</a:t>
                      </a: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FL</a:t>
                      </a:r>
                      <a:endParaRPr lang="en-US" sz="2000" b="0" dirty="0">
                        <a:latin typeface="Arial" panose="020B0604020202020204" pitchFamily="34" charset="0"/>
                        <a:ea typeface="Arial" charset="0"/>
                        <a:cs typeface="Arial" panose="020B0604020202020204" pitchFamily="34" charset="0"/>
                      </a:endParaRP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US</a:t>
                      </a: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SC</a:t>
                      </a:r>
                      <a:endParaRPr lang="en-US" sz="2000" b="0" dirty="0">
                        <a:latin typeface="Arial" panose="020B0604020202020204" pitchFamily="34" charset="0"/>
                        <a:ea typeface="Arial" charset="0"/>
                        <a:cs typeface="Arial" panose="020B0604020202020204" pitchFamily="34" charset="0"/>
                      </a:endParaRP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TN</a:t>
                      </a:r>
                      <a:endParaRPr lang="en-US" sz="2000" b="0" dirty="0">
                        <a:latin typeface="Arial" panose="020B0604020202020204" pitchFamily="34" charset="0"/>
                        <a:ea typeface="Arial" charset="0"/>
                        <a:cs typeface="Arial" panose="020B0604020202020204" pitchFamily="34" charset="0"/>
                      </a:endParaRP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GA</a:t>
                      </a: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SEC</a:t>
                      </a: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AR</a:t>
                      </a:r>
                      <a:endParaRPr lang="en-US" sz="2000" b="0" dirty="0">
                        <a:latin typeface="Arial" panose="020B0604020202020204" pitchFamily="34" charset="0"/>
                        <a:ea typeface="Arial" charset="0"/>
                        <a:cs typeface="Arial" panose="020B0604020202020204" pitchFamily="34" charset="0"/>
                      </a:endParaRPr>
                    </a:p>
                  </a:txBody>
                  <a:tcPr marL="68576" marR="68576" marT="34258" marB="34258">
                    <a:solidFill>
                      <a:schemeClr val="accent5">
                        <a:lumMod val="75000"/>
                      </a:schemeClr>
                    </a:solidFill>
                  </a:tcPr>
                </a:tc>
                <a:tc>
                  <a:txBody>
                    <a:bodyPr/>
                    <a:lstStyle/>
                    <a:p>
                      <a:pPr algn="ctr"/>
                      <a:r>
                        <a:rPr lang="en-US" sz="2000" b="1" dirty="0">
                          <a:latin typeface="Arial" panose="020B0604020202020204" pitchFamily="34" charset="0"/>
                          <a:ea typeface="Arial" charset="0"/>
                          <a:cs typeface="Arial" panose="020B0604020202020204" pitchFamily="34" charset="0"/>
                        </a:rPr>
                        <a:t>AL</a:t>
                      </a:r>
                    </a:p>
                  </a:txBody>
                  <a:tcPr marL="68576" marR="68576" marT="34258" marB="34258">
                    <a:solidFill>
                      <a:srgbClr val="00B0F0"/>
                    </a:solidFill>
                  </a:tcPr>
                </a:tc>
                <a:tc>
                  <a:txBody>
                    <a:bodyPr/>
                    <a:lstStyle/>
                    <a:p>
                      <a:pPr algn="ctr"/>
                      <a:r>
                        <a:rPr lang="en-US" sz="2000" b="0" dirty="0">
                          <a:latin typeface="Arial" panose="020B0604020202020204" pitchFamily="34" charset="0"/>
                          <a:ea typeface="Arial" charset="0"/>
                          <a:cs typeface="Arial" panose="020B0604020202020204" pitchFamily="34" charset="0"/>
                        </a:rPr>
                        <a:t>KY</a:t>
                      </a: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LA</a:t>
                      </a: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MS</a:t>
                      </a:r>
                      <a:endParaRPr lang="en-US" sz="2000" b="0" dirty="0">
                        <a:latin typeface="Arial" panose="020B0604020202020204" pitchFamily="34" charset="0"/>
                        <a:ea typeface="Arial" charset="0"/>
                        <a:cs typeface="Arial" panose="020B0604020202020204" pitchFamily="34" charset="0"/>
                      </a:endParaRPr>
                    </a:p>
                  </a:txBody>
                  <a:tcPr marL="68576" marR="68576" marT="34258" marB="34258">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TX</a:t>
                      </a:r>
                    </a:p>
                  </a:txBody>
                  <a:tcPr marL="68576" marR="68576" marT="34258" marB="34258">
                    <a:solidFill>
                      <a:schemeClr val="accent5">
                        <a:lumMod val="75000"/>
                      </a:schemeClr>
                    </a:solidFill>
                  </a:tcPr>
                </a:tc>
                <a:extLst>
                  <a:ext uri="{0D108BD9-81ED-4DB2-BD59-A6C34878D82A}">
                    <a16:rowId xmlns:a16="http://schemas.microsoft.com/office/drawing/2014/main" xmlns="" val="10000"/>
                  </a:ext>
                </a:extLst>
              </a:tr>
              <a:tr h="643265">
                <a:tc>
                  <a:txBody>
                    <a:bodyPr/>
                    <a:lstStyle/>
                    <a:p>
                      <a:pPr algn="ctr"/>
                      <a:r>
                        <a:rPr lang="en-US" sz="2000" dirty="0">
                          <a:latin typeface="Arial" panose="020B0604020202020204" pitchFamily="34" charset="0"/>
                          <a:ea typeface="Arial" charset="0"/>
                          <a:cs typeface="Arial" panose="020B0604020202020204" pitchFamily="34" charset="0"/>
                        </a:rPr>
                        <a:t>89.2</a:t>
                      </a: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87.6</a:t>
                      </a: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87.3</a:t>
                      </a:r>
                      <a:endParaRPr lang="en-US" sz="200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86.5</a:t>
                      </a:r>
                      <a:endParaRPr lang="en-US" sz="200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86.5</a:t>
                      </a:r>
                      <a:endParaRPr lang="en-US" sz="200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86.3</a:t>
                      </a:r>
                      <a:endParaRPr lang="en-US" sz="200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85.7</a:t>
                      </a:r>
                      <a:endParaRPr lang="en-US" sz="200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85.6</a:t>
                      </a:r>
                      <a:endParaRPr lang="en-US" sz="200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tc>
                  <a:txBody>
                    <a:bodyPr/>
                    <a:lstStyle/>
                    <a:p>
                      <a:pPr algn="ctr"/>
                      <a:r>
                        <a:rPr lang="en-US" sz="2000" b="1" dirty="0">
                          <a:solidFill>
                            <a:schemeClr val="bg1"/>
                          </a:solidFill>
                          <a:latin typeface="Arial" panose="020B0604020202020204" pitchFamily="34" charset="0"/>
                          <a:ea typeface="Arial" charset="0"/>
                          <a:cs typeface="Arial" panose="020B0604020202020204" pitchFamily="34" charset="0"/>
                        </a:rPr>
                        <a:t>85.3</a:t>
                      </a:r>
                    </a:p>
                  </a:txBody>
                  <a:tcPr marL="68576" marR="68576" marT="34258" marB="34258">
                    <a:solidFill>
                      <a:srgbClr val="00B0F0"/>
                    </a:solidFill>
                  </a:tcPr>
                </a:tc>
                <a:tc>
                  <a:txBody>
                    <a:bodyPr/>
                    <a:lstStyle/>
                    <a:p>
                      <a:pPr algn="ctr"/>
                      <a:r>
                        <a:rPr lang="en-US" sz="2000" b="0" dirty="0">
                          <a:latin typeface="Arial" panose="020B0604020202020204" pitchFamily="34" charset="0"/>
                          <a:cs typeface="Arial" panose="020B0604020202020204" pitchFamily="34" charset="0"/>
                        </a:rPr>
                        <a:t>85.2</a:t>
                      </a:r>
                      <a:endParaRPr lang="en-US" sz="2000" b="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84.3</a:t>
                      </a: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83.4</a:t>
                      </a:r>
                    </a:p>
                  </a:txBody>
                  <a:tcPr marL="68576" marR="68576" marT="34258" marB="34258">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82.8</a:t>
                      </a:r>
                      <a:endParaRPr lang="en-US" sz="2000" dirty="0">
                        <a:latin typeface="Arial" panose="020B0604020202020204" pitchFamily="34" charset="0"/>
                        <a:ea typeface="Arial" charset="0"/>
                        <a:cs typeface="Arial" panose="020B0604020202020204" pitchFamily="34" charset="0"/>
                      </a:endParaRPr>
                    </a:p>
                  </a:txBody>
                  <a:tcPr marL="68576" marR="68576" marT="34258" marB="34258">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9" name="Content Placeholder 3"/>
          <p:cNvSpPr txBox="1">
            <a:spLocks/>
          </p:cNvSpPr>
          <p:nvPr/>
        </p:nvSpPr>
        <p:spPr bwMode="auto">
          <a:xfrm>
            <a:off x="5213350" y="6219168"/>
            <a:ext cx="5945426" cy="1911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DDDDDD"/>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DDDDDD"/>
                  </a:outerShdw>
                </a:effectLst>
                <a:latin typeface="+mn-lt"/>
                <a:ea typeface="ＭＳ Ｐゴシック" pitchFamily="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DDDDDD"/>
                  </a:outerShdw>
                </a:effectLst>
                <a:latin typeface="+mn-lt"/>
                <a:ea typeface="ＭＳ Ｐゴシック" pitchFamily="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5pPr>
            <a:lvl6pPr marL="25146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6pPr>
            <a:lvl7pPr marL="29718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7pPr>
            <a:lvl8pPr marL="34290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8pPr>
            <a:lvl9pPr marL="38862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9pPr>
          </a:lstStyle>
          <a:p>
            <a:pPr marL="0" indent="0" defTabSz="685800" eaLnBrk="1" hangingPunct="1">
              <a:spcBef>
                <a:spcPct val="0"/>
              </a:spcBef>
              <a:buClrTx/>
              <a:buSzTx/>
              <a:buNone/>
            </a:pPr>
            <a:r>
              <a:rPr lang="en-US" altLang="en-US" sz="1200" dirty="0">
                <a:latin typeface="Copperplate Light" panose="02000604030000020004" pitchFamily="2" charset="77"/>
                <a:ea typeface="Copperplate Light" panose="02000604030000020004" pitchFamily="2" charset="77"/>
                <a:cs typeface="Copperplate Light" panose="02000604030000020004" pitchFamily="2" charset="77"/>
              </a:rPr>
              <a:t>           Source: U.S. Census, American Community Survey 5-year Estimates</a:t>
            </a:r>
            <a:endParaRPr lang="en-US" altLang="en-US" sz="1200" dirty="0"/>
          </a:p>
          <a:p>
            <a:pPr marL="0" indent="0" defTabSz="685800" eaLnBrk="1" hangingPunct="1">
              <a:spcBef>
                <a:spcPct val="0"/>
              </a:spcBef>
              <a:buClrTx/>
              <a:buSzTx/>
              <a:buNone/>
            </a:pPr>
            <a:endParaRPr lang="en-US" altLang="en-US" sz="1200" kern="0" dirty="0">
              <a:solidFill>
                <a:srgbClr val="C00000"/>
              </a:solidFill>
              <a:latin typeface="Copperplate Light" charset="0"/>
              <a:ea typeface="Copperplate Light" charset="0"/>
              <a:cs typeface="Copperplate Light" charset="0"/>
            </a:endParaRPr>
          </a:p>
          <a:p>
            <a:pPr marL="0" indent="0" defTabSz="685800" eaLnBrk="1" hangingPunct="1">
              <a:spcBef>
                <a:spcPct val="0"/>
              </a:spcBef>
              <a:buClrTx/>
              <a:buSzTx/>
              <a:buNone/>
            </a:pPr>
            <a:r>
              <a:rPr lang="en-US" altLang="en-US" sz="1200" kern="0" dirty="0">
                <a:latin typeface="Copperplate Light" charset="0"/>
                <a:ea typeface="Copperplate Light" charset="0"/>
                <a:cs typeface="Copperplate Light" charset="0"/>
              </a:rPr>
              <a:t>						                    		</a:t>
            </a:r>
          </a:p>
        </p:txBody>
      </p:sp>
      <p:sp>
        <p:nvSpPr>
          <p:cNvPr id="10" name="TextBox 9">
            <a:extLst>
              <a:ext uri="{FF2B5EF4-FFF2-40B4-BE49-F238E27FC236}">
                <a16:creationId xmlns:a16="http://schemas.microsoft.com/office/drawing/2014/main" xmlns="" id="{E0F16CA8-7AB5-0C49-8A00-C27EEF40D646}"/>
              </a:ext>
            </a:extLst>
          </p:cNvPr>
          <p:cNvSpPr txBox="1"/>
          <p:nvPr/>
        </p:nvSpPr>
        <p:spPr>
          <a:xfrm>
            <a:off x="1905000" y="304800"/>
            <a:ext cx="6705600" cy="523220"/>
          </a:xfrm>
          <a:prstGeom prst="rect">
            <a:avLst/>
          </a:prstGeom>
          <a:noFill/>
        </p:spPr>
        <p:txBody>
          <a:bodyPr wrap="square" rtlCol="0">
            <a:spAutoFit/>
          </a:bodyPr>
          <a:lstStyle/>
          <a:p>
            <a:r>
              <a:rPr lang="en-US" sz="2800" dirty="0">
                <a:solidFill>
                  <a:srgbClr val="000090"/>
                </a:solidFill>
                <a:latin typeface="Copperplate Light" panose="02000604030000020004" pitchFamily="2" charset="77"/>
              </a:rPr>
              <a:t> </a:t>
            </a:r>
            <a:endParaRPr lang="en-US" sz="2800" dirty="0">
              <a:solidFill>
                <a:srgbClr val="C00000"/>
              </a:solidFill>
              <a:latin typeface="Copperplate Light" panose="02000604030000020004" pitchFamily="2" charset="77"/>
            </a:endParaRPr>
          </a:p>
        </p:txBody>
      </p:sp>
      <p:sp>
        <p:nvSpPr>
          <p:cNvPr id="2" name="Slide Number Placeholder 1">
            <a:extLst>
              <a:ext uri="{FF2B5EF4-FFF2-40B4-BE49-F238E27FC236}">
                <a16:creationId xmlns:a16="http://schemas.microsoft.com/office/drawing/2014/main" xmlns="" id="{B80C58D6-C9A6-DB48-9C52-81E05F337A1E}"/>
              </a:ext>
            </a:extLst>
          </p:cNvPr>
          <p:cNvSpPr>
            <a:spLocks noGrp="1"/>
          </p:cNvSpPr>
          <p:nvPr>
            <p:ph type="sldNum" sz="quarter" idx="12"/>
          </p:nvPr>
        </p:nvSpPr>
        <p:spPr>
          <a:xfrm>
            <a:off x="9067800" y="6356350"/>
            <a:ext cx="2743200" cy="365125"/>
          </a:xfrm>
        </p:spPr>
        <p:txBody>
          <a:bodyPr/>
          <a:lstStyle/>
          <a:p>
            <a:pPr>
              <a:defRPr/>
            </a:pPr>
            <a:fld id="{E6876FB8-519E-2E47-8841-0244E0C0544B}" type="slidenum">
              <a:rPr lang="en-US" smtClean="0"/>
              <a:pPr>
                <a:defRPr/>
              </a:pPr>
              <a:t>5</a:t>
            </a:fld>
            <a:endParaRPr lang="en-US" dirty="0"/>
          </a:p>
        </p:txBody>
      </p:sp>
      <p:sp>
        <p:nvSpPr>
          <p:cNvPr id="12" name="Title 5">
            <a:extLst>
              <a:ext uri="{FF2B5EF4-FFF2-40B4-BE49-F238E27FC236}">
                <a16:creationId xmlns:a16="http://schemas.microsoft.com/office/drawing/2014/main" xmlns="" id="{31BC1441-DD90-304A-9D2B-8D90C241E12E}"/>
              </a:ext>
            </a:extLst>
          </p:cNvPr>
          <p:cNvSpPr txBox="1">
            <a:spLocks/>
          </p:cNvSpPr>
          <p:nvPr/>
        </p:nvSpPr>
        <p:spPr>
          <a:xfrm>
            <a:off x="0" y="1"/>
            <a:ext cx="12192000" cy="965200"/>
          </a:xfrm>
          <a:prstGeom prst="rect">
            <a:avLst/>
          </a:prstGeom>
          <a:solidFill>
            <a:srgbClr val="00339A"/>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effectLst>
                  <a:outerShdw blurRad="38100" dist="38100" dir="2700000" algn="tl">
                    <a:srgbClr val="FFFFFF"/>
                  </a:outerShdw>
                </a:effectLst>
                <a:latin typeface="Copperplate Light" charset="0"/>
              </a:rPr>
              <a:t>			</a:t>
            </a:r>
            <a:r>
              <a:rPr lang="en-US" sz="2800" dirty="0">
                <a:solidFill>
                  <a:schemeClr val="bg1"/>
                </a:solidFill>
                <a:latin typeface="Copperplate Light" panose="02000604030000020004" pitchFamily="2" charset="77"/>
              </a:rPr>
              <a:t>Workforce Readiness</a:t>
            </a:r>
          </a:p>
        </p:txBody>
      </p:sp>
      <p:pic>
        <p:nvPicPr>
          <p:cNvPr id="14" name="Picture 13">
            <a:extLst>
              <a:ext uri="{FF2B5EF4-FFF2-40B4-BE49-F238E27FC236}">
                <a16:creationId xmlns:a16="http://schemas.microsoft.com/office/drawing/2014/main" xmlns="" id="{0221DD37-B08D-7243-9A77-829090D4E40A}"/>
              </a:ext>
            </a:extLst>
          </p:cNvPr>
          <p:cNvPicPr>
            <a:picLocks noChangeAspect="1"/>
          </p:cNvPicPr>
          <p:nvPr/>
        </p:nvPicPr>
        <p:blipFill>
          <a:blip r:embed="rId2"/>
          <a:stretch>
            <a:fillRect/>
          </a:stretch>
        </p:blipFill>
        <p:spPr>
          <a:xfrm>
            <a:off x="0" y="-68263"/>
            <a:ext cx="1892300" cy="1066800"/>
          </a:xfrm>
          <a:prstGeom prst="rect">
            <a:avLst/>
          </a:prstGeom>
        </p:spPr>
      </p:pic>
    </p:spTree>
    <p:extLst>
      <p:ext uri="{BB962C8B-B14F-4D97-AF65-F5344CB8AC3E}">
        <p14:creationId xmlns:p14="http://schemas.microsoft.com/office/powerpoint/2010/main" val="380340826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991892" y="1143000"/>
            <a:ext cx="8247358" cy="450850"/>
          </a:xfrm>
        </p:spPr>
        <p:txBody>
          <a:bodyPr>
            <a:normAutofit/>
          </a:bodyPr>
          <a:lstStyle/>
          <a:p>
            <a:pPr algn="l">
              <a:defRPr/>
            </a:pPr>
            <a:endParaRPr lang="en-US" altLang="en-US" sz="1350" dirty="0">
              <a:solidFill>
                <a:srgbClr val="00328C"/>
              </a:solidFill>
              <a:latin typeface="Copperplate Gothic Light" charset="0"/>
              <a:ea typeface="ＭＳ Ｐゴシック" charset="-128"/>
            </a:endParaRPr>
          </a:p>
        </p:txBody>
      </p:sp>
      <p:sp>
        <p:nvSpPr>
          <p:cNvPr id="150531" name="TextBox 5"/>
          <p:cNvSpPr txBox="1">
            <a:spLocks noChangeArrowheads="1"/>
          </p:cNvSpPr>
          <p:nvPr/>
        </p:nvSpPr>
        <p:spPr bwMode="auto">
          <a:xfrm>
            <a:off x="7924800" y="4108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50532" name="TextBox 6"/>
          <p:cNvSpPr txBox="1">
            <a:spLocks noChangeArrowheads="1"/>
          </p:cNvSpPr>
          <p:nvPr/>
        </p:nvSpPr>
        <p:spPr bwMode="auto">
          <a:xfrm>
            <a:off x="5029200" y="42862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9" name="Content Placeholder 3"/>
          <p:cNvSpPr txBox="1">
            <a:spLocks/>
          </p:cNvSpPr>
          <p:nvPr/>
        </p:nvSpPr>
        <p:spPr bwMode="auto">
          <a:xfrm flipV="1">
            <a:off x="2946401" y="6385827"/>
            <a:ext cx="8415576" cy="4082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DDDDDD"/>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DDDDDD"/>
                  </a:outerShdw>
                </a:effectLst>
                <a:latin typeface="+mn-lt"/>
                <a:ea typeface="ＭＳ Ｐゴシック" pitchFamily="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DDDDDD"/>
                  </a:outerShdw>
                </a:effectLst>
                <a:latin typeface="+mn-lt"/>
                <a:ea typeface="ＭＳ Ｐゴシック" pitchFamily="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5pPr>
            <a:lvl6pPr marL="25146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6pPr>
            <a:lvl7pPr marL="29718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7pPr>
            <a:lvl8pPr marL="34290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8pPr>
            <a:lvl9pPr marL="38862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9pPr>
          </a:lstStyle>
          <a:p>
            <a:pPr marL="0" indent="0" defTabSz="685800" eaLnBrk="1" hangingPunct="1">
              <a:spcBef>
                <a:spcPct val="0"/>
              </a:spcBef>
              <a:buClrTx/>
              <a:buSzTx/>
              <a:buNone/>
            </a:pPr>
            <a:endParaRPr lang="en-US" altLang="en-US" sz="1800" kern="0" dirty="0">
              <a:solidFill>
                <a:srgbClr val="C00000"/>
              </a:solidFill>
              <a:latin typeface="Copperplate Light" charset="0"/>
              <a:ea typeface="Copperplate Light" charset="0"/>
              <a:cs typeface="Copperplate Light" charset="0"/>
            </a:endParaRPr>
          </a:p>
          <a:p>
            <a:pPr marL="0" indent="0" defTabSz="685800" eaLnBrk="1" hangingPunct="1">
              <a:spcBef>
                <a:spcPct val="0"/>
              </a:spcBef>
              <a:buClrTx/>
              <a:buSzTx/>
              <a:buNone/>
            </a:pPr>
            <a:r>
              <a:rPr lang="en-US" altLang="en-US" sz="1200" kern="0" dirty="0">
                <a:latin typeface="Copperplate Light" charset="0"/>
                <a:ea typeface="Copperplate Light" charset="0"/>
                <a:cs typeface="Copperplate Light" charset="0"/>
              </a:rPr>
              <a:t>						                    		</a:t>
            </a:r>
          </a:p>
        </p:txBody>
      </p:sp>
      <p:sp>
        <p:nvSpPr>
          <p:cNvPr id="10" name="TextBox 9">
            <a:extLst>
              <a:ext uri="{FF2B5EF4-FFF2-40B4-BE49-F238E27FC236}">
                <a16:creationId xmlns:a16="http://schemas.microsoft.com/office/drawing/2014/main" xmlns="" id="{E0F16CA8-7AB5-0C49-8A00-C27EEF40D646}"/>
              </a:ext>
            </a:extLst>
          </p:cNvPr>
          <p:cNvSpPr txBox="1"/>
          <p:nvPr/>
        </p:nvSpPr>
        <p:spPr>
          <a:xfrm>
            <a:off x="1905000" y="304800"/>
            <a:ext cx="6705600" cy="523220"/>
          </a:xfrm>
          <a:prstGeom prst="rect">
            <a:avLst/>
          </a:prstGeom>
          <a:noFill/>
        </p:spPr>
        <p:txBody>
          <a:bodyPr wrap="square" rtlCol="0">
            <a:spAutoFit/>
          </a:bodyPr>
          <a:lstStyle/>
          <a:p>
            <a:r>
              <a:rPr lang="en-US" sz="2800" dirty="0">
                <a:solidFill>
                  <a:srgbClr val="000090"/>
                </a:solidFill>
                <a:latin typeface="Copperplate Light" panose="02000604030000020004" pitchFamily="2" charset="77"/>
              </a:rPr>
              <a:t> </a:t>
            </a:r>
            <a:endParaRPr lang="en-US" sz="2800" dirty="0">
              <a:solidFill>
                <a:srgbClr val="C00000"/>
              </a:solidFill>
              <a:latin typeface="Copperplate Light" panose="02000604030000020004" pitchFamily="2" charset="77"/>
            </a:endParaRPr>
          </a:p>
        </p:txBody>
      </p:sp>
      <p:sp>
        <p:nvSpPr>
          <p:cNvPr id="2" name="Slide Number Placeholder 1">
            <a:extLst>
              <a:ext uri="{FF2B5EF4-FFF2-40B4-BE49-F238E27FC236}">
                <a16:creationId xmlns:a16="http://schemas.microsoft.com/office/drawing/2014/main" xmlns="" id="{B80C58D6-C9A6-DB48-9C52-81E05F337A1E}"/>
              </a:ext>
            </a:extLst>
          </p:cNvPr>
          <p:cNvSpPr>
            <a:spLocks noGrp="1"/>
          </p:cNvSpPr>
          <p:nvPr>
            <p:ph type="sldNum" sz="quarter" idx="12"/>
          </p:nvPr>
        </p:nvSpPr>
        <p:spPr>
          <a:xfrm>
            <a:off x="9067800" y="6356350"/>
            <a:ext cx="2743200" cy="365125"/>
          </a:xfrm>
        </p:spPr>
        <p:txBody>
          <a:bodyPr/>
          <a:lstStyle/>
          <a:p>
            <a:pPr>
              <a:defRPr/>
            </a:pPr>
            <a:fld id="{E6876FB8-519E-2E47-8841-0244E0C0544B}" type="slidenum">
              <a:rPr lang="en-US" smtClean="0"/>
              <a:pPr>
                <a:defRPr/>
              </a:pPr>
              <a:t>6</a:t>
            </a:fld>
            <a:endParaRPr lang="en-US" dirty="0"/>
          </a:p>
        </p:txBody>
      </p:sp>
      <p:sp>
        <p:nvSpPr>
          <p:cNvPr id="12" name="Title 5">
            <a:extLst>
              <a:ext uri="{FF2B5EF4-FFF2-40B4-BE49-F238E27FC236}">
                <a16:creationId xmlns:a16="http://schemas.microsoft.com/office/drawing/2014/main" xmlns="" id="{31BC1441-DD90-304A-9D2B-8D90C241E12E}"/>
              </a:ext>
            </a:extLst>
          </p:cNvPr>
          <p:cNvSpPr txBox="1">
            <a:spLocks/>
          </p:cNvSpPr>
          <p:nvPr/>
        </p:nvSpPr>
        <p:spPr>
          <a:xfrm>
            <a:off x="0" y="22537"/>
            <a:ext cx="12192000" cy="1055527"/>
          </a:xfrm>
          <a:prstGeom prst="rect">
            <a:avLst/>
          </a:prstGeom>
          <a:solidFill>
            <a:srgbClr val="00339A"/>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Copperplate Light" panose="02000604030000020004" pitchFamily="2" charset="77"/>
              </a:rPr>
              <a:t>			Median Household Income </a:t>
            </a:r>
            <a:r>
              <a:rPr lang="en-US" sz="2400" dirty="0">
                <a:solidFill>
                  <a:schemeClr val="bg1"/>
                </a:solidFill>
                <a:latin typeface="Copperplate Light" panose="02000604030000020004" pitchFamily="2" charset="77"/>
              </a:rPr>
              <a:t>(2013-2017)</a:t>
            </a:r>
          </a:p>
        </p:txBody>
      </p:sp>
      <p:pic>
        <p:nvPicPr>
          <p:cNvPr id="14" name="Picture 13">
            <a:extLst>
              <a:ext uri="{FF2B5EF4-FFF2-40B4-BE49-F238E27FC236}">
                <a16:creationId xmlns:a16="http://schemas.microsoft.com/office/drawing/2014/main" xmlns="" id="{3F763B6F-5988-9C45-8C2D-7E8550918F3B}"/>
              </a:ext>
            </a:extLst>
          </p:cNvPr>
          <p:cNvPicPr>
            <a:picLocks noChangeAspect="1"/>
          </p:cNvPicPr>
          <p:nvPr/>
        </p:nvPicPr>
        <p:blipFill>
          <a:blip r:embed="rId2"/>
          <a:stretch>
            <a:fillRect/>
          </a:stretch>
        </p:blipFill>
        <p:spPr>
          <a:xfrm>
            <a:off x="0" y="22537"/>
            <a:ext cx="1892300" cy="1066800"/>
          </a:xfrm>
          <a:prstGeom prst="rect">
            <a:avLst/>
          </a:prstGeom>
        </p:spPr>
      </p:pic>
      <p:sp>
        <p:nvSpPr>
          <p:cNvPr id="3" name="Rectangle 2">
            <a:extLst>
              <a:ext uri="{FF2B5EF4-FFF2-40B4-BE49-F238E27FC236}">
                <a16:creationId xmlns:a16="http://schemas.microsoft.com/office/drawing/2014/main" xmlns="" id="{913C8255-13A6-964A-8AB9-DB7C5D563520}"/>
              </a:ext>
            </a:extLst>
          </p:cNvPr>
          <p:cNvSpPr/>
          <p:nvPr/>
        </p:nvSpPr>
        <p:spPr>
          <a:xfrm rot="10800000" flipV="1">
            <a:off x="3976913" y="6399404"/>
            <a:ext cx="7385063" cy="276999"/>
          </a:xfrm>
          <a:prstGeom prst="rect">
            <a:avLst/>
          </a:prstGeom>
        </p:spPr>
        <p:txBody>
          <a:bodyPr wrap="square">
            <a:spAutoFit/>
          </a:bodyPr>
          <a:lstStyle/>
          <a:p>
            <a:r>
              <a:rPr lang="en-US" altLang="en-US" sz="1200" dirty="0">
                <a:solidFill>
                  <a:srgbClr val="003399"/>
                </a:solidFill>
                <a:latin typeface="Copperplate Light" charset="0"/>
                <a:ea typeface="Copperplate Light" charset="0"/>
                <a:cs typeface="Copperplate Light" charset="0"/>
              </a:rPr>
              <a:t>		Source: U.S. Census, American Community Survey 5-year Estimates</a:t>
            </a:r>
            <a:endParaRPr lang="en-US" sz="1200" dirty="0">
              <a:solidFill>
                <a:srgbClr val="003399"/>
              </a:solidFill>
            </a:endParaRPr>
          </a:p>
        </p:txBody>
      </p:sp>
      <p:graphicFrame>
        <p:nvGraphicFramePr>
          <p:cNvPr id="17" name="Content Placeholder 4">
            <a:extLst>
              <a:ext uri="{FF2B5EF4-FFF2-40B4-BE49-F238E27FC236}">
                <a16:creationId xmlns:a16="http://schemas.microsoft.com/office/drawing/2014/main" xmlns="" id="{9B3E3C73-0EF3-5348-AA09-165AA5138237}"/>
              </a:ext>
            </a:extLst>
          </p:cNvPr>
          <p:cNvGraphicFramePr>
            <a:graphicFrameLocks noGrp="1"/>
          </p:cNvGraphicFramePr>
          <p:nvPr>
            <p:ph idx="1"/>
            <p:extLst>
              <p:ext uri="{D42A27DB-BD31-4B8C-83A1-F6EECF244321}">
                <p14:modId xmlns:p14="http://schemas.microsoft.com/office/powerpoint/2010/main" val="2810093545"/>
              </p:ext>
            </p:extLst>
          </p:nvPr>
        </p:nvGraphicFramePr>
        <p:xfrm>
          <a:off x="0" y="1100599"/>
          <a:ext cx="12192000" cy="5210682"/>
        </p:xfrm>
        <a:graphic>
          <a:graphicData uri="http://schemas.openxmlformats.org/drawingml/2006/table">
            <a:tbl>
              <a:tblPr/>
              <a:tblGrid>
                <a:gridCol w="4064000">
                  <a:extLst>
                    <a:ext uri="{9D8B030D-6E8A-4147-A177-3AD203B41FA5}">
                      <a16:colId xmlns:a16="http://schemas.microsoft.com/office/drawing/2014/main" xmlns="" val="423014838"/>
                    </a:ext>
                  </a:extLst>
                </a:gridCol>
                <a:gridCol w="4064000">
                  <a:extLst>
                    <a:ext uri="{9D8B030D-6E8A-4147-A177-3AD203B41FA5}">
                      <a16:colId xmlns:a16="http://schemas.microsoft.com/office/drawing/2014/main" xmlns="" val="690111114"/>
                    </a:ext>
                  </a:extLst>
                </a:gridCol>
                <a:gridCol w="4064000">
                  <a:extLst>
                    <a:ext uri="{9D8B030D-6E8A-4147-A177-3AD203B41FA5}">
                      <a16:colId xmlns:a16="http://schemas.microsoft.com/office/drawing/2014/main" xmlns="" val="2351252321"/>
                    </a:ext>
                  </a:extLst>
                </a:gridCol>
              </a:tblGrid>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FFFF"/>
                          </a:solidFill>
                          <a:effectLst/>
                          <a:latin typeface="Tw Cen MT" panose="020B0602020104020603" pitchFamily="34" charset="77"/>
                          <a:ea typeface="ＭＳ Ｐゴシック" panose="020B0600070205080204" pitchFamily="34" charset="-128"/>
                        </a:rPr>
                        <a:t>State</a:t>
                      </a:r>
                      <a:endParaRPr kumimoji="0" lang="en-US" altLang="en-US" sz="1500" b="1" i="0" u="none" strike="noStrike" cap="none" normalizeH="0" baseline="0" dirty="0">
                        <a:ln>
                          <a:noFill/>
                        </a:ln>
                        <a:solidFill>
                          <a:srgbClr val="DCE8F4"/>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FFFF"/>
                          </a:solidFill>
                          <a:effectLst/>
                          <a:latin typeface="Tw Cen MT" panose="020B0602020104020603" pitchFamily="34" charset="77"/>
                          <a:ea typeface="ＭＳ Ｐゴシック" panose="020B0600070205080204" pitchFamily="34" charset="-128"/>
                        </a:rPr>
                        <a:t>Med HH $</a:t>
                      </a:r>
                      <a:endParaRPr kumimoji="0" lang="en-US" altLang="en-US" sz="1500" b="1" i="0" u="none" strike="noStrike" cap="none" normalizeH="0" baseline="0" dirty="0">
                        <a:ln>
                          <a:noFill/>
                        </a:ln>
                        <a:solidFill>
                          <a:srgbClr val="DCE8F4"/>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FFFF"/>
                          </a:solidFill>
                          <a:effectLst/>
                          <a:latin typeface="Tw Cen MT" panose="020B0602020104020603" pitchFamily="34" charset="77"/>
                          <a:ea typeface="ＭＳ Ｐゴシック" panose="020B0600070205080204" pitchFamily="34" charset="-128"/>
                        </a:rPr>
                        <a:t>% of Nation</a:t>
                      </a:r>
                      <a:endParaRPr kumimoji="0" lang="en-US" altLang="en-US" sz="1500" b="1" i="0" u="none" strike="noStrike" cap="none" normalizeH="0" baseline="0" dirty="0">
                        <a:ln>
                          <a:noFill/>
                        </a:ln>
                        <a:solidFill>
                          <a:srgbClr val="DCE8F4"/>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966420610"/>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National Average</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$57,652</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2082404416"/>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Texas</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$57,051</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99 </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37808581"/>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Georgia</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$52,977</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90</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2771634522"/>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Missouri</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$51,542</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89</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52625035"/>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Florida</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$50,883</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88</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2338176401"/>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South Carolina</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$48,781</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85</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4100053832"/>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Tennessee</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$48,708</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84</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2585720335"/>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SEC Average</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$48,680</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4142140837"/>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Louisiana</a:t>
                      </a:r>
                      <a:endParaRPr kumimoji="0" lang="en-US" altLang="en-US" sz="1500" b="0" i="0" u="none" strike="noStrike" cap="none" normalizeH="0" baseline="0" dirty="0">
                        <a:ln>
                          <a:noFill/>
                        </a:ln>
                        <a:solidFill>
                          <a:srgbClr val="008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$46,710</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81</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696373489"/>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Kentucky</a:t>
                      </a:r>
                      <a:endParaRPr kumimoji="0" lang="en-US" altLang="en-US" sz="1500" b="0" i="0" u="none" strike="noStrike" cap="none" normalizeH="0" baseline="0" dirty="0">
                        <a:ln>
                          <a:noFill/>
                        </a:ln>
                        <a:solidFill>
                          <a:srgbClr val="000064"/>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$46,535</a:t>
                      </a:r>
                      <a:endParaRPr kumimoji="0" lang="en-US" altLang="en-US" sz="1500" b="0" i="0" u="none" strike="noStrike" cap="none" normalizeH="0" baseline="0" dirty="0">
                        <a:ln>
                          <a:noFill/>
                        </a:ln>
                        <a:solidFill>
                          <a:srgbClr val="000064"/>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81</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3768644458"/>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Alabama</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B0F0"/>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$46,472</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B0F0"/>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81</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2169406946"/>
                  </a:ext>
                </a:extLst>
              </a:tr>
              <a:tr h="372856">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Arkansas</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$43,813</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defTabSz="45720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defTabSz="4572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defTabSz="4572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defTabSz="4572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76</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403100319"/>
                  </a:ext>
                </a:extLst>
              </a:tr>
              <a:tr h="363554">
                <a:tc>
                  <a:txBody>
                    <a:bodyPr/>
                    <a:lstStyle>
                      <a:lvl1pPr>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Mississippi</a:t>
                      </a:r>
                    </a:p>
                  </a:txBody>
                  <a:tcPr marL="68580" marR="68580" marT="34287" marB="3428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$42,009</a:t>
                      </a:r>
                    </a:p>
                  </a:txBody>
                  <a:tcPr marL="68580" marR="68580" marT="34287" marB="34287"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spcBef>
                          <a:spcPts val="700"/>
                        </a:spcBef>
                        <a:buClr>
                          <a:schemeClr val="accent2"/>
                        </a:buClr>
                        <a:buSzPct val="60000"/>
                        <a:buFont typeface="Wingdings" pitchFamily="2" charset="2"/>
                        <a:defRPr sz="2500">
                          <a:solidFill>
                            <a:schemeClr val="tx1"/>
                          </a:solidFill>
                          <a:latin typeface="Tw Cen MT" panose="020B0602020104020603" pitchFamily="34" charset="77"/>
                          <a:ea typeface="ＭＳ Ｐゴシック" panose="020B0600070205080204" pitchFamily="34" charset="-128"/>
                        </a:defRPr>
                      </a:lvl1pPr>
                      <a:lvl2pPr marL="742950" indent="-285750">
                        <a:spcBef>
                          <a:spcPts val="550"/>
                        </a:spcBef>
                        <a:buClr>
                          <a:schemeClr val="accent1"/>
                        </a:buClr>
                        <a:buSzPct val="70000"/>
                        <a:buFont typeface="Wingdings 2" pitchFamily="2" charset="2"/>
                        <a:defRPr sz="2200">
                          <a:solidFill>
                            <a:schemeClr val="tx1"/>
                          </a:solidFill>
                          <a:latin typeface="Tw Cen MT" panose="020B0602020104020603" pitchFamily="34" charset="77"/>
                          <a:ea typeface="ＭＳ Ｐゴシック" panose="020B0600070205080204" pitchFamily="34" charset="-128"/>
                        </a:defRPr>
                      </a:lvl2pPr>
                      <a:lvl3pPr marL="1143000" indent="-228600">
                        <a:spcBef>
                          <a:spcPts val="500"/>
                        </a:spcBef>
                        <a:buClr>
                          <a:schemeClr val="accent2"/>
                        </a:buClr>
                        <a:buSzPct val="75000"/>
                        <a:buFont typeface="Wingdings" pitchFamily="2" charset="2"/>
                        <a:defRPr sz="2100">
                          <a:solidFill>
                            <a:schemeClr val="tx1"/>
                          </a:solidFill>
                          <a:latin typeface="Tw Cen MT" panose="020B0602020104020603" pitchFamily="34" charset="77"/>
                          <a:ea typeface="ＭＳ Ｐゴシック" panose="020B0600070205080204" pitchFamily="34" charset="-128"/>
                        </a:defRPr>
                      </a:lvl3pPr>
                      <a:lvl4pPr marL="1600200" indent="-228600">
                        <a:spcBef>
                          <a:spcPts val="400"/>
                        </a:spcBef>
                        <a:buClr>
                          <a:srgbClr val="A5AB81"/>
                        </a:buClr>
                        <a:buSzPct val="75000"/>
                        <a:buFont typeface="Wingdings" pitchFamily="2" charset="2"/>
                        <a:defRPr>
                          <a:solidFill>
                            <a:schemeClr val="tx1"/>
                          </a:solidFill>
                          <a:latin typeface="Tw Cen MT" panose="020B0602020104020603" pitchFamily="34" charset="77"/>
                          <a:ea typeface="ＭＳ Ｐゴシック" panose="020B0600070205080204" pitchFamily="34" charset="-128"/>
                        </a:defRPr>
                      </a:lvl4pPr>
                      <a:lvl5pPr marL="2057400" indent="-228600">
                        <a:spcBef>
                          <a:spcPts val="400"/>
                        </a:spcBef>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ts val="400"/>
                        </a:spcBef>
                        <a:spcAft>
                          <a:spcPct val="0"/>
                        </a:spcAft>
                        <a:buClr>
                          <a:srgbClr val="D8B25C"/>
                        </a:buClr>
                        <a:buSzPct val="65000"/>
                        <a:buFont typeface="Wingdings" pitchFamily="2" charset="2"/>
                        <a:defRPr>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73</a:t>
                      </a:r>
                    </a:p>
                  </a:txBody>
                  <a:tcPr marL="68580" marR="68580" marT="34287" marB="3428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2708991827"/>
                  </a:ext>
                </a:extLst>
              </a:tr>
            </a:tbl>
          </a:graphicData>
        </a:graphic>
      </p:graphicFrame>
    </p:spTree>
    <p:extLst>
      <p:ext uri="{BB962C8B-B14F-4D97-AF65-F5344CB8AC3E}">
        <p14:creationId xmlns:p14="http://schemas.microsoft.com/office/powerpoint/2010/main" val="417353675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extBox 5"/>
          <p:cNvSpPr txBox="1">
            <a:spLocks noChangeArrowheads="1"/>
          </p:cNvSpPr>
          <p:nvPr/>
        </p:nvSpPr>
        <p:spPr bwMode="auto">
          <a:xfrm>
            <a:off x="7924800" y="4108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50532" name="TextBox 6"/>
          <p:cNvSpPr txBox="1">
            <a:spLocks noChangeArrowheads="1"/>
          </p:cNvSpPr>
          <p:nvPr/>
        </p:nvSpPr>
        <p:spPr bwMode="auto">
          <a:xfrm>
            <a:off x="5029200" y="42862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dirty="0"/>
          </a:p>
        </p:txBody>
      </p:sp>
      <p:sp>
        <p:nvSpPr>
          <p:cNvPr id="150533" name="Content Placeholder 3"/>
          <p:cNvSpPr>
            <a:spLocks noGrp="1"/>
          </p:cNvSpPr>
          <p:nvPr>
            <p:ph idx="1"/>
          </p:nvPr>
        </p:nvSpPr>
        <p:spPr>
          <a:xfrm>
            <a:off x="991892" y="1315838"/>
            <a:ext cx="8981448" cy="562173"/>
          </a:xfrm>
        </p:spPr>
        <p:txBody>
          <a:bodyPr>
            <a:noAutofit/>
          </a:bodyPr>
          <a:lstStyle/>
          <a:p>
            <a:pPr marL="0" indent="0" defTabSz="685800">
              <a:spcBef>
                <a:spcPct val="0"/>
              </a:spcBef>
              <a:buNone/>
            </a:pPr>
            <a:r>
              <a:rPr lang="en-US" altLang="en-US" sz="2400" dirty="0">
                <a:solidFill>
                  <a:srgbClr val="003399"/>
                </a:solidFill>
                <a:latin typeface="Copperplate Light" charset="0"/>
                <a:ea typeface="Copperplate Light" charset="0"/>
                <a:cs typeface="Copperplate Light" charset="0"/>
              </a:rPr>
              <a:t>Job Change (2007-2016)</a:t>
            </a:r>
          </a:p>
        </p:txBody>
      </p:sp>
      <p:graphicFrame>
        <p:nvGraphicFramePr>
          <p:cNvPr id="11" name="Table 10"/>
          <p:cNvGraphicFramePr>
            <a:graphicFrameLocks noGrp="1"/>
          </p:cNvGraphicFramePr>
          <p:nvPr>
            <p:extLst>
              <p:ext uri="{D42A27DB-BD31-4B8C-83A1-F6EECF244321}">
                <p14:modId xmlns:p14="http://schemas.microsoft.com/office/powerpoint/2010/main" val="1874749240"/>
              </p:ext>
            </p:extLst>
          </p:nvPr>
        </p:nvGraphicFramePr>
        <p:xfrm>
          <a:off x="991891" y="4478338"/>
          <a:ext cx="10319283" cy="1389062"/>
        </p:xfrm>
        <a:graphic>
          <a:graphicData uri="http://schemas.openxmlformats.org/drawingml/2006/table">
            <a:tbl>
              <a:tblPr firstRow="1" bandRow="1">
                <a:tableStyleId>{21E4AEA4-8DFA-4A89-87EB-49C32662AFE0}</a:tableStyleId>
              </a:tblPr>
              <a:tblGrid>
                <a:gridCol w="793791">
                  <a:extLst>
                    <a:ext uri="{9D8B030D-6E8A-4147-A177-3AD203B41FA5}">
                      <a16:colId xmlns:a16="http://schemas.microsoft.com/office/drawing/2014/main" xmlns="" val="20000"/>
                    </a:ext>
                  </a:extLst>
                </a:gridCol>
                <a:gridCol w="793791">
                  <a:extLst>
                    <a:ext uri="{9D8B030D-6E8A-4147-A177-3AD203B41FA5}">
                      <a16:colId xmlns:a16="http://schemas.microsoft.com/office/drawing/2014/main" xmlns="" val="20001"/>
                    </a:ext>
                  </a:extLst>
                </a:gridCol>
                <a:gridCol w="793791">
                  <a:extLst>
                    <a:ext uri="{9D8B030D-6E8A-4147-A177-3AD203B41FA5}">
                      <a16:colId xmlns:a16="http://schemas.microsoft.com/office/drawing/2014/main" xmlns="" val="20002"/>
                    </a:ext>
                  </a:extLst>
                </a:gridCol>
                <a:gridCol w="793791">
                  <a:extLst>
                    <a:ext uri="{9D8B030D-6E8A-4147-A177-3AD203B41FA5}">
                      <a16:colId xmlns:a16="http://schemas.microsoft.com/office/drawing/2014/main" xmlns="" val="20003"/>
                    </a:ext>
                  </a:extLst>
                </a:gridCol>
                <a:gridCol w="793791">
                  <a:extLst>
                    <a:ext uri="{9D8B030D-6E8A-4147-A177-3AD203B41FA5}">
                      <a16:colId xmlns:a16="http://schemas.microsoft.com/office/drawing/2014/main" xmlns="" val="20004"/>
                    </a:ext>
                  </a:extLst>
                </a:gridCol>
                <a:gridCol w="793791">
                  <a:extLst>
                    <a:ext uri="{9D8B030D-6E8A-4147-A177-3AD203B41FA5}">
                      <a16:colId xmlns:a16="http://schemas.microsoft.com/office/drawing/2014/main" xmlns="" val="20005"/>
                    </a:ext>
                  </a:extLst>
                </a:gridCol>
                <a:gridCol w="793791">
                  <a:extLst>
                    <a:ext uri="{9D8B030D-6E8A-4147-A177-3AD203B41FA5}">
                      <a16:colId xmlns:a16="http://schemas.microsoft.com/office/drawing/2014/main" xmlns="" val="20006"/>
                    </a:ext>
                  </a:extLst>
                </a:gridCol>
                <a:gridCol w="793791">
                  <a:extLst>
                    <a:ext uri="{9D8B030D-6E8A-4147-A177-3AD203B41FA5}">
                      <a16:colId xmlns:a16="http://schemas.microsoft.com/office/drawing/2014/main" xmlns="" val="20007"/>
                    </a:ext>
                  </a:extLst>
                </a:gridCol>
                <a:gridCol w="793791">
                  <a:extLst>
                    <a:ext uri="{9D8B030D-6E8A-4147-A177-3AD203B41FA5}">
                      <a16:colId xmlns:a16="http://schemas.microsoft.com/office/drawing/2014/main" xmlns="" val="20008"/>
                    </a:ext>
                  </a:extLst>
                </a:gridCol>
                <a:gridCol w="793791">
                  <a:extLst>
                    <a:ext uri="{9D8B030D-6E8A-4147-A177-3AD203B41FA5}">
                      <a16:colId xmlns:a16="http://schemas.microsoft.com/office/drawing/2014/main" xmlns="" val="20009"/>
                    </a:ext>
                  </a:extLst>
                </a:gridCol>
                <a:gridCol w="793791">
                  <a:extLst>
                    <a:ext uri="{9D8B030D-6E8A-4147-A177-3AD203B41FA5}">
                      <a16:colId xmlns:a16="http://schemas.microsoft.com/office/drawing/2014/main" xmlns="" val="20010"/>
                    </a:ext>
                  </a:extLst>
                </a:gridCol>
                <a:gridCol w="793791">
                  <a:extLst>
                    <a:ext uri="{9D8B030D-6E8A-4147-A177-3AD203B41FA5}">
                      <a16:colId xmlns:a16="http://schemas.microsoft.com/office/drawing/2014/main" xmlns="" val="20011"/>
                    </a:ext>
                  </a:extLst>
                </a:gridCol>
                <a:gridCol w="793791">
                  <a:extLst>
                    <a:ext uri="{9D8B030D-6E8A-4147-A177-3AD203B41FA5}">
                      <a16:colId xmlns:a16="http://schemas.microsoft.com/office/drawing/2014/main" xmlns="" val="20012"/>
                    </a:ext>
                  </a:extLst>
                </a:gridCol>
              </a:tblGrid>
              <a:tr h="694531">
                <a:tc>
                  <a:txBody>
                    <a:bodyPr/>
                    <a:lstStyle/>
                    <a:p>
                      <a:pPr algn="ctr"/>
                      <a:r>
                        <a:rPr lang="en-US" sz="2000" b="0" dirty="0">
                          <a:latin typeface="Arial" panose="020B0604020202020204" pitchFamily="34" charset="0"/>
                          <a:ea typeface="Arial" charset="0"/>
                          <a:cs typeface="Arial" panose="020B0604020202020204" pitchFamily="34" charset="0"/>
                        </a:rPr>
                        <a:t>FL</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GA</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TX</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SC</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TN</a:t>
                      </a:r>
                      <a:endParaRPr lang="en-US" sz="2000" b="0" dirty="0">
                        <a:latin typeface="Arial" panose="020B0604020202020204" pitchFamily="34" charset="0"/>
                        <a:ea typeface="Arial" charset="0"/>
                        <a:cs typeface="Arial" panose="020B0604020202020204" pitchFamily="34" charset="0"/>
                      </a:endParaRP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cs typeface="Arial" panose="020B0604020202020204" pitchFamily="34" charset="0"/>
                        </a:rPr>
                        <a:t>US</a:t>
                      </a:r>
                      <a:endParaRPr lang="en-US" sz="2000" b="0" dirty="0">
                        <a:latin typeface="Arial" panose="020B0604020202020204" pitchFamily="34" charset="0"/>
                        <a:ea typeface="Arial" charset="0"/>
                        <a:cs typeface="Arial" panose="020B0604020202020204" pitchFamily="34" charset="0"/>
                      </a:endParaRP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SEC</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KY</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MO</a:t>
                      </a:r>
                    </a:p>
                  </a:txBody>
                  <a:tcPr marL="68576" marR="68576" marT="34345" marB="34345">
                    <a:solidFill>
                      <a:schemeClr val="accent5">
                        <a:lumMod val="75000"/>
                      </a:schemeClr>
                    </a:solidFill>
                  </a:tcPr>
                </a:tc>
                <a:tc>
                  <a:txBody>
                    <a:bodyPr/>
                    <a:lstStyle/>
                    <a:p>
                      <a:pPr algn="ctr"/>
                      <a:r>
                        <a:rPr lang="en-US" sz="2000" b="1" dirty="0">
                          <a:latin typeface="Arial" panose="020B0604020202020204" pitchFamily="34" charset="0"/>
                          <a:ea typeface="Arial" charset="0"/>
                          <a:cs typeface="Arial" panose="020B0604020202020204" pitchFamily="34" charset="0"/>
                        </a:rPr>
                        <a:t>AL</a:t>
                      </a:r>
                    </a:p>
                  </a:txBody>
                  <a:tcPr marL="68576" marR="68576" marT="34345" marB="34345">
                    <a:solidFill>
                      <a:srgbClr val="00B0F0"/>
                    </a:solidFill>
                  </a:tcPr>
                </a:tc>
                <a:tc>
                  <a:txBody>
                    <a:bodyPr/>
                    <a:lstStyle/>
                    <a:p>
                      <a:pPr algn="ctr"/>
                      <a:r>
                        <a:rPr lang="en-US" sz="2000" b="0" dirty="0">
                          <a:latin typeface="Arial" panose="020B0604020202020204" pitchFamily="34" charset="0"/>
                          <a:cs typeface="Arial" panose="020B0604020202020204" pitchFamily="34" charset="0"/>
                        </a:rPr>
                        <a:t>MS</a:t>
                      </a:r>
                      <a:endParaRPr lang="en-US" sz="2000" b="0" dirty="0">
                        <a:latin typeface="Arial" panose="020B0604020202020204" pitchFamily="34" charset="0"/>
                        <a:ea typeface="Arial" charset="0"/>
                        <a:cs typeface="Arial" panose="020B0604020202020204" pitchFamily="34" charset="0"/>
                      </a:endParaRP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AR</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LA</a:t>
                      </a:r>
                    </a:p>
                  </a:txBody>
                  <a:tcPr marL="68576" marR="68576" marT="34345" marB="34345">
                    <a:solidFill>
                      <a:schemeClr val="accent5">
                        <a:lumMod val="75000"/>
                      </a:schemeClr>
                    </a:solidFill>
                  </a:tcPr>
                </a:tc>
                <a:extLst>
                  <a:ext uri="{0D108BD9-81ED-4DB2-BD59-A6C34878D82A}">
                    <a16:rowId xmlns:a16="http://schemas.microsoft.com/office/drawing/2014/main" xmlns="" val="10000"/>
                  </a:ext>
                </a:extLst>
              </a:tr>
              <a:tr h="694531">
                <a:tc>
                  <a:txBody>
                    <a:bodyPr/>
                    <a:lstStyle/>
                    <a:p>
                      <a:pPr algn="ctr"/>
                      <a:r>
                        <a:rPr lang="en-US" sz="2000" dirty="0">
                          <a:latin typeface="Arial" panose="020B0604020202020204" pitchFamily="34" charset="0"/>
                          <a:cs typeface="Arial" panose="020B0604020202020204" pitchFamily="34" charset="0"/>
                        </a:rPr>
                        <a:t>17.6</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12.2</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11.5</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10.8</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10.6</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9.3</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8.9</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8.2</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7.5</a:t>
                      </a:r>
                    </a:p>
                  </a:txBody>
                  <a:tcPr marL="68576" marR="68576" marT="34345" marB="34345">
                    <a:solidFill>
                      <a:schemeClr val="accent1">
                        <a:lumMod val="20000"/>
                        <a:lumOff val="80000"/>
                      </a:schemeClr>
                    </a:solidFill>
                  </a:tcPr>
                </a:tc>
                <a:tc>
                  <a:txBody>
                    <a:bodyPr/>
                    <a:lstStyle/>
                    <a:p>
                      <a:pPr algn="ctr"/>
                      <a:r>
                        <a:rPr lang="en-US" sz="2000" b="1" dirty="0">
                          <a:solidFill>
                            <a:schemeClr val="bg1"/>
                          </a:solidFill>
                          <a:latin typeface="Arial" panose="020B0604020202020204" pitchFamily="34" charset="0"/>
                          <a:ea typeface="Arial" charset="0"/>
                          <a:cs typeface="Arial" panose="020B0604020202020204" pitchFamily="34" charset="0"/>
                        </a:rPr>
                        <a:t>5.5</a:t>
                      </a:r>
                    </a:p>
                  </a:txBody>
                  <a:tcPr marL="68576" marR="68576" marT="34345" marB="34345">
                    <a:solidFill>
                      <a:srgbClr val="00B0F0"/>
                    </a:solidFill>
                  </a:tcPr>
                </a:tc>
                <a:tc>
                  <a:txBody>
                    <a:bodyPr/>
                    <a:lstStyle/>
                    <a:p>
                      <a:pPr algn="ctr"/>
                      <a:r>
                        <a:rPr lang="en-US" sz="2000" dirty="0">
                          <a:latin typeface="Arial" panose="020B0604020202020204" pitchFamily="34" charset="0"/>
                          <a:ea typeface="Arial" charset="0"/>
                          <a:cs typeface="Arial" panose="020B0604020202020204" pitchFamily="34" charset="0"/>
                        </a:rPr>
                        <a:t>4.9</a:t>
                      </a:r>
                    </a:p>
                  </a:txBody>
                  <a:tcPr marL="68576" marR="68576" marT="34345" marB="34345">
                    <a:solidFill>
                      <a:schemeClr val="accent1">
                        <a:lumMod val="20000"/>
                        <a:lumOff val="80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4.5</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3.9</a:t>
                      </a:r>
                    </a:p>
                  </a:txBody>
                  <a:tcPr marL="68576" marR="68576" marT="34345" marB="34345">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9" name="Content Placeholder 3"/>
          <p:cNvSpPr txBox="1">
            <a:spLocks/>
          </p:cNvSpPr>
          <p:nvPr/>
        </p:nvSpPr>
        <p:spPr bwMode="auto">
          <a:xfrm>
            <a:off x="2755899" y="5867400"/>
            <a:ext cx="8402877" cy="5429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DDDDDD"/>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DDDDDD"/>
                  </a:outerShdw>
                </a:effectLst>
                <a:latin typeface="+mn-lt"/>
                <a:ea typeface="ＭＳ Ｐゴシック" pitchFamily="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DDDDDD"/>
                  </a:outerShdw>
                </a:effectLst>
                <a:latin typeface="+mn-lt"/>
                <a:ea typeface="ＭＳ Ｐゴシック" pitchFamily="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DDDDDD"/>
                  </a:outerShdw>
                </a:effectLst>
                <a:latin typeface="+mn-lt"/>
                <a:ea typeface="ＭＳ Ｐゴシック" pitchFamily="5" charset="-128"/>
              </a:defRPr>
            </a:lvl5pPr>
            <a:lvl6pPr marL="25146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6pPr>
            <a:lvl7pPr marL="29718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7pPr>
            <a:lvl8pPr marL="34290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8pPr>
            <a:lvl9pPr marL="3886200" indent="-228600" algn="l" rtl="0" fontAlgn="base">
              <a:spcBef>
                <a:spcPct val="20000"/>
              </a:spcBef>
              <a:spcAft>
                <a:spcPct val="0"/>
              </a:spcAft>
              <a:buClr>
                <a:schemeClr val="hlink"/>
              </a:buClr>
              <a:buSzPct val="65000"/>
              <a:buFont typeface="Wingdings" pitchFamily="5" charset="2"/>
              <a:buChar char="n"/>
              <a:defRPr sz="2000">
                <a:solidFill>
                  <a:schemeClr val="tx1"/>
                </a:solidFill>
                <a:effectLst>
                  <a:outerShdw blurRad="38100" dist="38100" dir="2700000" algn="tl">
                    <a:srgbClr val="DDDDDD"/>
                  </a:outerShdw>
                </a:effectLst>
                <a:latin typeface="+mn-lt"/>
                <a:ea typeface="ＭＳ Ｐゴシック" pitchFamily="5" charset="-128"/>
              </a:defRPr>
            </a:lvl9pPr>
          </a:lstStyle>
          <a:p>
            <a:pPr marL="0" indent="0" defTabSz="685800" eaLnBrk="1" hangingPunct="1">
              <a:spcBef>
                <a:spcPct val="0"/>
              </a:spcBef>
              <a:buClrTx/>
              <a:buSzTx/>
              <a:buNone/>
            </a:pPr>
            <a:endParaRPr lang="en-US" altLang="en-US" sz="1800" kern="0" dirty="0">
              <a:solidFill>
                <a:srgbClr val="C00000"/>
              </a:solidFill>
              <a:latin typeface="Copperplate Light" charset="0"/>
              <a:ea typeface="Copperplate Light" charset="0"/>
              <a:cs typeface="Copperplate Light" charset="0"/>
            </a:endParaRPr>
          </a:p>
          <a:p>
            <a:pPr marL="0" indent="0" defTabSz="685800" eaLnBrk="1" hangingPunct="1">
              <a:spcBef>
                <a:spcPct val="0"/>
              </a:spcBef>
              <a:buClrTx/>
              <a:buSzTx/>
              <a:buNone/>
            </a:pPr>
            <a:r>
              <a:rPr lang="en-US" altLang="en-US" sz="1200" kern="0" dirty="0">
                <a:latin typeface="Copperplate Light" charset="0"/>
                <a:ea typeface="Copperplate Light" charset="0"/>
                <a:cs typeface="Copperplate Light" charset="0"/>
              </a:rPr>
              <a:t>						         Source: US Census, County Business Patterns</a:t>
            </a:r>
          </a:p>
        </p:txBody>
      </p:sp>
      <p:sp>
        <p:nvSpPr>
          <p:cNvPr id="10" name="TextBox 9">
            <a:extLst>
              <a:ext uri="{FF2B5EF4-FFF2-40B4-BE49-F238E27FC236}">
                <a16:creationId xmlns:a16="http://schemas.microsoft.com/office/drawing/2014/main" xmlns="" id="{E0F16CA8-7AB5-0C49-8A00-C27EEF40D646}"/>
              </a:ext>
            </a:extLst>
          </p:cNvPr>
          <p:cNvSpPr txBox="1"/>
          <p:nvPr/>
        </p:nvSpPr>
        <p:spPr>
          <a:xfrm>
            <a:off x="1905000" y="304800"/>
            <a:ext cx="6705600" cy="523220"/>
          </a:xfrm>
          <a:prstGeom prst="rect">
            <a:avLst/>
          </a:prstGeom>
          <a:noFill/>
        </p:spPr>
        <p:txBody>
          <a:bodyPr wrap="square" rtlCol="0">
            <a:spAutoFit/>
          </a:bodyPr>
          <a:lstStyle/>
          <a:p>
            <a:r>
              <a:rPr lang="en-US" sz="2800" dirty="0">
                <a:solidFill>
                  <a:srgbClr val="000090"/>
                </a:solidFill>
                <a:latin typeface="Copperplate Light" panose="02000604030000020004" pitchFamily="2" charset="77"/>
              </a:rPr>
              <a:t> </a:t>
            </a:r>
            <a:endParaRPr lang="en-US" sz="2800" dirty="0">
              <a:solidFill>
                <a:srgbClr val="C00000"/>
              </a:solidFill>
              <a:latin typeface="Copperplate Light" panose="02000604030000020004" pitchFamily="2" charset="77"/>
            </a:endParaRPr>
          </a:p>
        </p:txBody>
      </p:sp>
      <p:sp>
        <p:nvSpPr>
          <p:cNvPr id="2" name="Slide Number Placeholder 1">
            <a:extLst>
              <a:ext uri="{FF2B5EF4-FFF2-40B4-BE49-F238E27FC236}">
                <a16:creationId xmlns:a16="http://schemas.microsoft.com/office/drawing/2014/main" xmlns="" id="{B80C58D6-C9A6-DB48-9C52-81E05F337A1E}"/>
              </a:ext>
            </a:extLst>
          </p:cNvPr>
          <p:cNvSpPr>
            <a:spLocks noGrp="1"/>
          </p:cNvSpPr>
          <p:nvPr>
            <p:ph type="sldNum" sz="quarter" idx="12"/>
          </p:nvPr>
        </p:nvSpPr>
        <p:spPr>
          <a:xfrm>
            <a:off x="9067800" y="6356350"/>
            <a:ext cx="2743200" cy="365125"/>
          </a:xfrm>
        </p:spPr>
        <p:txBody>
          <a:bodyPr/>
          <a:lstStyle/>
          <a:p>
            <a:pPr>
              <a:defRPr/>
            </a:pPr>
            <a:fld id="{E6876FB8-519E-2E47-8841-0244E0C0544B}" type="slidenum">
              <a:rPr lang="en-US" smtClean="0"/>
              <a:pPr>
                <a:defRPr/>
              </a:pPr>
              <a:t>7</a:t>
            </a:fld>
            <a:endParaRPr lang="en-US" dirty="0"/>
          </a:p>
        </p:txBody>
      </p:sp>
      <p:sp>
        <p:nvSpPr>
          <p:cNvPr id="12" name="Title 5">
            <a:extLst>
              <a:ext uri="{FF2B5EF4-FFF2-40B4-BE49-F238E27FC236}">
                <a16:creationId xmlns:a16="http://schemas.microsoft.com/office/drawing/2014/main" xmlns="" id="{31BC1441-DD90-304A-9D2B-8D90C241E12E}"/>
              </a:ext>
            </a:extLst>
          </p:cNvPr>
          <p:cNvSpPr txBox="1">
            <a:spLocks/>
          </p:cNvSpPr>
          <p:nvPr/>
        </p:nvSpPr>
        <p:spPr>
          <a:xfrm>
            <a:off x="0" y="0"/>
            <a:ext cx="12192000" cy="965200"/>
          </a:xfrm>
          <a:prstGeom prst="rect">
            <a:avLst/>
          </a:prstGeom>
          <a:solidFill>
            <a:srgbClr val="00339A"/>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Copperplate Light" panose="02000604030000020004" pitchFamily="2" charset="77"/>
              </a:rPr>
              <a:t>			Job Growth</a:t>
            </a:r>
          </a:p>
        </p:txBody>
      </p:sp>
      <p:pic>
        <p:nvPicPr>
          <p:cNvPr id="14" name="Picture 13">
            <a:extLst>
              <a:ext uri="{FF2B5EF4-FFF2-40B4-BE49-F238E27FC236}">
                <a16:creationId xmlns:a16="http://schemas.microsoft.com/office/drawing/2014/main" xmlns="" id="{3F763B6F-5988-9C45-8C2D-7E8550918F3B}"/>
              </a:ext>
            </a:extLst>
          </p:cNvPr>
          <p:cNvPicPr>
            <a:picLocks noChangeAspect="1"/>
          </p:cNvPicPr>
          <p:nvPr/>
        </p:nvPicPr>
        <p:blipFill>
          <a:blip r:embed="rId2"/>
          <a:stretch>
            <a:fillRect/>
          </a:stretch>
        </p:blipFill>
        <p:spPr>
          <a:xfrm>
            <a:off x="6350" y="0"/>
            <a:ext cx="1892300" cy="1066800"/>
          </a:xfrm>
          <a:prstGeom prst="rect">
            <a:avLst/>
          </a:prstGeom>
        </p:spPr>
      </p:pic>
      <p:sp>
        <p:nvSpPr>
          <p:cNvPr id="13" name="Content Placeholder 3">
            <a:extLst>
              <a:ext uri="{FF2B5EF4-FFF2-40B4-BE49-F238E27FC236}">
                <a16:creationId xmlns:a16="http://schemas.microsoft.com/office/drawing/2014/main" xmlns="" id="{A58349FA-E088-E040-BDC9-A357395816E2}"/>
              </a:ext>
            </a:extLst>
          </p:cNvPr>
          <p:cNvSpPr txBox="1">
            <a:spLocks/>
          </p:cNvSpPr>
          <p:nvPr/>
        </p:nvSpPr>
        <p:spPr>
          <a:xfrm>
            <a:off x="991893" y="3855309"/>
            <a:ext cx="8075907" cy="311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ct val="0"/>
              </a:spcBef>
              <a:buFont typeface="Arial" panose="020B0604020202020204" pitchFamily="34" charset="0"/>
              <a:buNone/>
            </a:pPr>
            <a:r>
              <a:rPr lang="en-US" altLang="en-US" sz="2400" dirty="0">
                <a:solidFill>
                  <a:srgbClr val="003399"/>
                </a:solidFill>
                <a:latin typeface="Copperplate Light" charset="0"/>
                <a:ea typeface="Copperplate Light" charset="0"/>
                <a:cs typeface="Copperplate Light" charset="0"/>
              </a:rPr>
              <a:t>Job Change (2012-2016)</a:t>
            </a:r>
          </a:p>
        </p:txBody>
      </p:sp>
      <p:graphicFrame>
        <p:nvGraphicFramePr>
          <p:cNvPr id="15" name="Table 14">
            <a:extLst>
              <a:ext uri="{FF2B5EF4-FFF2-40B4-BE49-F238E27FC236}">
                <a16:creationId xmlns:a16="http://schemas.microsoft.com/office/drawing/2014/main" xmlns="" id="{6DB355D7-2242-A548-B15A-714D09F4CBE2}"/>
              </a:ext>
            </a:extLst>
          </p:cNvPr>
          <p:cNvGraphicFramePr>
            <a:graphicFrameLocks noGrp="1"/>
          </p:cNvGraphicFramePr>
          <p:nvPr>
            <p:extLst>
              <p:ext uri="{D42A27DB-BD31-4B8C-83A1-F6EECF244321}">
                <p14:modId xmlns:p14="http://schemas.microsoft.com/office/powerpoint/2010/main" val="1626225325"/>
              </p:ext>
            </p:extLst>
          </p:nvPr>
        </p:nvGraphicFramePr>
        <p:xfrm>
          <a:off x="991892" y="2036765"/>
          <a:ext cx="10319283" cy="1230308"/>
        </p:xfrm>
        <a:graphic>
          <a:graphicData uri="http://schemas.openxmlformats.org/drawingml/2006/table">
            <a:tbl>
              <a:tblPr firstRow="1" bandRow="1">
                <a:tableStyleId>{21E4AEA4-8DFA-4A89-87EB-49C32662AFE0}</a:tableStyleId>
              </a:tblPr>
              <a:tblGrid>
                <a:gridCol w="793791">
                  <a:extLst>
                    <a:ext uri="{9D8B030D-6E8A-4147-A177-3AD203B41FA5}">
                      <a16:colId xmlns:a16="http://schemas.microsoft.com/office/drawing/2014/main" xmlns="" val="20000"/>
                    </a:ext>
                  </a:extLst>
                </a:gridCol>
                <a:gridCol w="793791">
                  <a:extLst>
                    <a:ext uri="{9D8B030D-6E8A-4147-A177-3AD203B41FA5}">
                      <a16:colId xmlns:a16="http://schemas.microsoft.com/office/drawing/2014/main" xmlns="" val="20001"/>
                    </a:ext>
                  </a:extLst>
                </a:gridCol>
                <a:gridCol w="793791">
                  <a:extLst>
                    <a:ext uri="{9D8B030D-6E8A-4147-A177-3AD203B41FA5}">
                      <a16:colId xmlns:a16="http://schemas.microsoft.com/office/drawing/2014/main" xmlns="" val="20002"/>
                    </a:ext>
                  </a:extLst>
                </a:gridCol>
                <a:gridCol w="793791">
                  <a:extLst>
                    <a:ext uri="{9D8B030D-6E8A-4147-A177-3AD203B41FA5}">
                      <a16:colId xmlns:a16="http://schemas.microsoft.com/office/drawing/2014/main" xmlns="" val="20003"/>
                    </a:ext>
                  </a:extLst>
                </a:gridCol>
                <a:gridCol w="793791">
                  <a:extLst>
                    <a:ext uri="{9D8B030D-6E8A-4147-A177-3AD203B41FA5}">
                      <a16:colId xmlns:a16="http://schemas.microsoft.com/office/drawing/2014/main" xmlns="" val="20004"/>
                    </a:ext>
                  </a:extLst>
                </a:gridCol>
                <a:gridCol w="793791">
                  <a:extLst>
                    <a:ext uri="{9D8B030D-6E8A-4147-A177-3AD203B41FA5}">
                      <a16:colId xmlns:a16="http://schemas.microsoft.com/office/drawing/2014/main" xmlns="" val="20005"/>
                    </a:ext>
                  </a:extLst>
                </a:gridCol>
                <a:gridCol w="793791">
                  <a:extLst>
                    <a:ext uri="{9D8B030D-6E8A-4147-A177-3AD203B41FA5}">
                      <a16:colId xmlns:a16="http://schemas.microsoft.com/office/drawing/2014/main" xmlns="" val="20006"/>
                    </a:ext>
                  </a:extLst>
                </a:gridCol>
                <a:gridCol w="793791">
                  <a:extLst>
                    <a:ext uri="{9D8B030D-6E8A-4147-A177-3AD203B41FA5}">
                      <a16:colId xmlns:a16="http://schemas.microsoft.com/office/drawing/2014/main" xmlns="" val="20007"/>
                    </a:ext>
                  </a:extLst>
                </a:gridCol>
                <a:gridCol w="793791">
                  <a:extLst>
                    <a:ext uri="{9D8B030D-6E8A-4147-A177-3AD203B41FA5}">
                      <a16:colId xmlns:a16="http://schemas.microsoft.com/office/drawing/2014/main" xmlns="" val="20008"/>
                    </a:ext>
                  </a:extLst>
                </a:gridCol>
                <a:gridCol w="793791">
                  <a:extLst>
                    <a:ext uri="{9D8B030D-6E8A-4147-A177-3AD203B41FA5}">
                      <a16:colId xmlns:a16="http://schemas.microsoft.com/office/drawing/2014/main" xmlns="" val="20009"/>
                    </a:ext>
                  </a:extLst>
                </a:gridCol>
                <a:gridCol w="793791">
                  <a:extLst>
                    <a:ext uri="{9D8B030D-6E8A-4147-A177-3AD203B41FA5}">
                      <a16:colId xmlns:a16="http://schemas.microsoft.com/office/drawing/2014/main" xmlns="" val="20010"/>
                    </a:ext>
                  </a:extLst>
                </a:gridCol>
                <a:gridCol w="793791">
                  <a:extLst>
                    <a:ext uri="{9D8B030D-6E8A-4147-A177-3AD203B41FA5}">
                      <a16:colId xmlns:a16="http://schemas.microsoft.com/office/drawing/2014/main" xmlns="" val="20011"/>
                    </a:ext>
                  </a:extLst>
                </a:gridCol>
                <a:gridCol w="793791">
                  <a:extLst>
                    <a:ext uri="{9D8B030D-6E8A-4147-A177-3AD203B41FA5}">
                      <a16:colId xmlns:a16="http://schemas.microsoft.com/office/drawing/2014/main" xmlns="" val="20012"/>
                    </a:ext>
                  </a:extLst>
                </a:gridCol>
              </a:tblGrid>
              <a:tr h="615154">
                <a:tc>
                  <a:txBody>
                    <a:bodyPr/>
                    <a:lstStyle/>
                    <a:p>
                      <a:pPr algn="ctr"/>
                      <a:r>
                        <a:rPr lang="en-US" sz="2000" b="0" dirty="0">
                          <a:latin typeface="Arial" panose="020B0604020202020204" pitchFamily="34" charset="0"/>
                          <a:ea typeface="Arial" charset="0"/>
                          <a:cs typeface="Arial" panose="020B0604020202020204" pitchFamily="34" charset="0"/>
                        </a:rPr>
                        <a:t>TX</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FL</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US</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TN</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GA</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SC</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SEC</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LA</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KY</a:t>
                      </a: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MO</a:t>
                      </a:r>
                    </a:p>
                  </a:txBody>
                  <a:tcPr marL="68576" marR="68576" marT="34345" marB="34345">
                    <a:solidFill>
                      <a:srgbClr val="0070C0"/>
                    </a:solidFill>
                  </a:tcPr>
                </a:tc>
                <a:tc>
                  <a:txBody>
                    <a:bodyPr/>
                    <a:lstStyle/>
                    <a:p>
                      <a:pPr algn="ctr"/>
                      <a:r>
                        <a:rPr lang="en-US" sz="2000" b="0" dirty="0">
                          <a:latin typeface="Arial" panose="020B0604020202020204" pitchFamily="34" charset="0"/>
                          <a:cs typeface="Arial" panose="020B0604020202020204" pitchFamily="34" charset="0"/>
                        </a:rPr>
                        <a:t>MS</a:t>
                      </a:r>
                      <a:endParaRPr lang="en-US" sz="2000" b="0" dirty="0">
                        <a:latin typeface="Arial" panose="020B0604020202020204" pitchFamily="34" charset="0"/>
                        <a:ea typeface="Arial" charset="0"/>
                        <a:cs typeface="Arial" panose="020B0604020202020204" pitchFamily="34" charset="0"/>
                      </a:endParaRPr>
                    </a:p>
                  </a:txBody>
                  <a:tcPr marL="68576" marR="68576" marT="34345" marB="34345">
                    <a:solidFill>
                      <a:schemeClr val="accent5">
                        <a:lumMod val="75000"/>
                      </a:schemeClr>
                    </a:solidFill>
                  </a:tcPr>
                </a:tc>
                <a:tc>
                  <a:txBody>
                    <a:bodyPr/>
                    <a:lstStyle/>
                    <a:p>
                      <a:pPr algn="ctr"/>
                      <a:r>
                        <a:rPr lang="en-US" sz="2000" b="0" dirty="0">
                          <a:latin typeface="Arial" panose="020B0604020202020204" pitchFamily="34" charset="0"/>
                          <a:ea typeface="Arial" charset="0"/>
                          <a:cs typeface="Arial" panose="020B0604020202020204" pitchFamily="34" charset="0"/>
                        </a:rPr>
                        <a:t>AR</a:t>
                      </a:r>
                    </a:p>
                  </a:txBody>
                  <a:tcPr marL="68576" marR="68576" marT="34345" marB="34345">
                    <a:solidFill>
                      <a:schemeClr val="accent5">
                        <a:lumMod val="75000"/>
                      </a:schemeClr>
                    </a:solidFill>
                  </a:tcPr>
                </a:tc>
                <a:tc>
                  <a:txBody>
                    <a:bodyPr/>
                    <a:lstStyle/>
                    <a:p>
                      <a:pPr algn="ctr"/>
                      <a:r>
                        <a:rPr lang="en-US" sz="2000" b="1" dirty="0">
                          <a:latin typeface="Arial" panose="020B0604020202020204" pitchFamily="34" charset="0"/>
                          <a:ea typeface="Arial" charset="0"/>
                          <a:cs typeface="Arial" panose="020B0604020202020204" pitchFamily="34" charset="0"/>
                        </a:rPr>
                        <a:t>AL</a:t>
                      </a:r>
                    </a:p>
                  </a:txBody>
                  <a:tcPr marL="68576" marR="68576" marT="34345" marB="34345">
                    <a:solidFill>
                      <a:srgbClr val="00B0F0"/>
                    </a:solidFill>
                  </a:tcPr>
                </a:tc>
                <a:extLst>
                  <a:ext uri="{0D108BD9-81ED-4DB2-BD59-A6C34878D82A}">
                    <a16:rowId xmlns:a16="http://schemas.microsoft.com/office/drawing/2014/main" xmlns="" val="10000"/>
                  </a:ext>
                </a:extLst>
              </a:tr>
              <a:tr h="615154">
                <a:tc>
                  <a:txBody>
                    <a:bodyPr/>
                    <a:lstStyle/>
                    <a:p>
                      <a:pPr algn="ctr"/>
                      <a:r>
                        <a:rPr lang="en-US" sz="2000" dirty="0">
                          <a:latin typeface="Arial" panose="020B0604020202020204" pitchFamily="34" charset="0"/>
                          <a:cs typeface="Arial" panose="020B0604020202020204" pitchFamily="34" charset="0"/>
                        </a:rPr>
                        <a:t>15.4</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10.0</a:t>
                      </a:r>
                      <a:endParaRPr lang="en-US" sz="2000" dirty="0">
                        <a:latin typeface="Arial" panose="020B0604020202020204" pitchFamily="34" charset="0"/>
                        <a:ea typeface="Arial" charset="0"/>
                        <a:cs typeface="Arial" panose="020B0604020202020204" pitchFamily="34" charset="0"/>
                      </a:endParaRP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5.1</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4.7</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4.3</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4.1</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3.9</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3.8</a:t>
                      </a:r>
                    </a:p>
                  </a:txBody>
                  <a:tcPr marL="68576" marR="68576" marT="34345" marB="34345">
                    <a:solidFill>
                      <a:schemeClr val="accent1">
                        <a:lumMod val="20000"/>
                        <a:lumOff val="80000"/>
                      </a:schemeClr>
                    </a:solidFill>
                  </a:tcPr>
                </a:tc>
                <a:tc>
                  <a:txBody>
                    <a:bodyPr/>
                    <a:lstStyle/>
                    <a:p>
                      <a:pPr algn="ctr"/>
                      <a:r>
                        <a:rPr lang="en-US" sz="2000" dirty="0">
                          <a:latin typeface="Arial" panose="020B0604020202020204" pitchFamily="34" charset="0"/>
                          <a:ea typeface="Arial" charset="0"/>
                          <a:cs typeface="Arial" panose="020B0604020202020204" pitchFamily="34" charset="0"/>
                        </a:rPr>
                        <a:t>3.4</a:t>
                      </a:r>
                    </a:p>
                  </a:txBody>
                  <a:tcPr marL="68576" marR="68576" marT="34345" marB="34345">
                    <a:solidFill>
                      <a:schemeClr val="accent1">
                        <a:lumMod val="20000"/>
                        <a:lumOff val="80000"/>
                      </a:schemeClr>
                    </a:solidFill>
                  </a:tcPr>
                </a:tc>
                <a:tc>
                  <a:txBody>
                    <a:bodyPr/>
                    <a:lstStyle/>
                    <a:p>
                      <a:pPr algn="ctr"/>
                      <a:r>
                        <a:rPr lang="en-US" sz="2000" b="0" dirty="0">
                          <a:solidFill>
                            <a:schemeClr val="tx1"/>
                          </a:solidFill>
                          <a:latin typeface="Arial" panose="020B0604020202020204" pitchFamily="34" charset="0"/>
                          <a:ea typeface="Arial" charset="0"/>
                          <a:cs typeface="Arial" panose="020B0604020202020204" pitchFamily="34" charset="0"/>
                        </a:rPr>
                        <a:t>1.5</a:t>
                      </a:r>
                    </a:p>
                  </a:txBody>
                  <a:tcPr marL="68576" marR="68576" marT="34345" marB="34345">
                    <a:solidFill>
                      <a:schemeClr val="accent1">
                        <a:lumMod val="20000"/>
                        <a:lumOff val="80000"/>
                      </a:schemeClr>
                    </a:solidFill>
                  </a:tcPr>
                </a:tc>
                <a:tc>
                  <a:txBody>
                    <a:bodyPr/>
                    <a:lstStyle/>
                    <a:p>
                      <a:pPr algn="ctr"/>
                      <a:r>
                        <a:rPr lang="en-US" sz="2000" dirty="0">
                          <a:solidFill>
                            <a:srgbClr val="C00000"/>
                          </a:solidFill>
                          <a:latin typeface="Arial" panose="020B0604020202020204" pitchFamily="34" charset="0"/>
                          <a:ea typeface="Arial" charset="0"/>
                          <a:cs typeface="Arial" panose="020B0604020202020204" pitchFamily="34" charset="0"/>
                        </a:rPr>
                        <a:t>-0.2</a:t>
                      </a:r>
                    </a:p>
                  </a:txBody>
                  <a:tcPr marL="68576" marR="68576" marT="34345" marB="34345">
                    <a:solidFill>
                      <a:schemeClr val="accent1">
                        <a:lumMod val="20000"/>
                        <a:lumOff val="80000"/>
                      </a:schemeClr>
                    </a:solidFill>
                  </a:tcPr>
                </a:tc>
                <a:tc>
                  <a:txBody>
                    <a:bodyPr/>
                    <a:lstStyle/>
                    <a:p>
                      <a:pPr algn="ctr"/>
                      <a:r>
                        <a:rPr lang="en-US" sz="2000" b="0" dirty="0">
                          <a:solidFill>
                            <a:srgbClr val="C00000"/>
                          </a:solidFill>
                          <a:latin typeface="Arial" panose="020B0604020202020204" pitchFamily="34" charset="0"/>
                          <a:ea typeface="Arial" charset="0"/>
                          <a:cs typeface="Arial" panose="020B0604020202020204" pitchFamily="34" charset="0"/>
                        </a:rPr>
                        <a:t>-0.7</a:t>
                      </a:r>
                    </a:p>
                  </a:txBody>
                  <a:tcPr marL="68576" marR="68576" marT="34345" marB="34345">
                    <a:solidFill>
                      <a:schemeClr val="accent1">
                        <a:lumMod val="20000"/>
                        <a:lumOff val="80000"/>
                      </a:schemeClr>
                    </a:solidFill>
                  </a:tcPr>
                </a:tc>
                <a:tc>
                  <a:txBody>
                    <a:bodyPr/>
                    <a:lstStyle/>
                    <a:p>
                      <a:pPr algn="ctr"/>
                      <a:r>
                        <a:rPr lang="en-US" sz="2000" b="1" dirty="0">
                          <a:solidFill>
                            <a:srgbClr val="C00000"/>
                          </a:solidFill>
                          <a:latin typeface="Arial" panose="020B0604020202020204" pitchFamily="34" charset="0"/>
                          <a:ea typeface="Arial" charset="0"/>
                          <a:cs typeface="Arial" panose="020B0604020202020204" pitchFamily="34" charset="0"/>
                        </a:rPr>
                        <a:t>-2.9</a:t>
                      </a:r>
                    </a:p>
                  </a:txBody>
                  <a:tcPr marL="68576" marR="68576" marT="34345" marB="34345">
                    <a:solidFill>
                      <a:srgbClr val="00B0F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19267496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E4AF0A55-4FB5-CB48-898E-EDE444EB0F79}"/>
              </a:ext>
            </a:extLst>
          </p:cNvPr>
          <p:cNvGraphicFramePr>
            <a:graphicFrameLocks noGrp="1"/>
          </p:cNvGraphicFramePr>
          <p:nvPr>
            <p:ph idx="1"/>
            <p:extLst>
              <p:ext uri="{D42A27DB-BD31-4B8C-83A1-F6EECF244321}">
                <p14:modId xmlns:p14="http://schemas.microsoft.com/office/powerpoint/2010/main" val="4129251309"/>
              </p:ext>
            </p:extLst>
          </p:nvPr>
        </p:nvGraphicFramePr>
        <p:xfrm>
          <a:off x="-10633" y="1349829"/>
          <a:ext cx="12202633" cy="5540100"/>
        </p:xfrm>
        <a:graphic>
          <a:graphicData uri="http://schemas.openxmlformats.org/drawingml/2006/table">
            <a:tbl>
              <a:tblPr firstRow="1" bandRow="1">
                <a:tableStyleId>{10A1B5D5-9B99-4C35-A422-299274C87663}</a:tableStyleId>
              </a:tblPr>
              <a:tblGrid>
                <a:gridCol w="3848854">
                  <a:extLst>
                    <a:ext uri="{9D8B030D-6E8A-4147-A177-3AD203B41FA5}">
                      <a16:colId xmlns:a16="http://schemas.microsoft.com/office/drawing/2014/main" xmlns="" val="3739810332"/>
                    </a:ext>
                  </a:extLst>
                </a:gridCol>
                <a:gridCol w="8353779">
                  <a:extLst>
                    <a:ext uri="{9D8B030D-6E8A-4147-A177-3AD203B41FA5}">
                      <a16:colId xmlns:a16="http://schemas.microsoft.com/office/drawing/2014/main" xmlns="" val="2601347590"/>
                    </a:ext>
                  </a:extLst>
                </a:gridCol>
              </a:tblGrid>
              <a:tr h="375600">
                <a:tc>
                  <a:txBody>
                    <a:bodyPr/>
                    <a:lstStyle/>
                    <a:p>
                      <a:pPr algn="ctr"/>
                      <a:r>
                        <a:rPr lang="en-US" dirty="0"/>
                        <a:t>Rank</a:t>
                      </a:r>
                    </a:p>
                  </a:txBody>
                  <a:tcPr>
                    <a:solidFill>
                      <a:srgbClr val="003399"/>
                    </a:solidFill>
                  </a:tcPr>
                </a:tc>
                <a:tc>
                  <a:txBody>
                    <a:bodyPr/>
                    <a:lstStyle/>
                    <a:p>
                      <a:pPr algn="l"/>
                      <a:r>
                        <a:rPr lang="en-US" dirty="0"/>
                        <a:t>  State</a:t>
                      </a:r>
                    </a:p>
                  </a:txBody>
                  <a:tcPr>
                    <a:solidFill>
                      <a:srgbClr val="00339A"/>
                    </a:solidFill>
                  </a:tcPr>
                </a:tc>
                <a:extLst>
                  <a:ext uri="{0D108BD9-81ED-4DB2-BD59-A6C34878D82A}">
                    <a16:rowId xmlns:a16="http://schemas.microsoft.com/office/drawing/2014/main" xmlns="" val="1126598632"/>
                  </a:ext>
                </a:extLst>
              </a:tr>
              <a:tr h="469500">
                <a:tc>
                  <a:txBody>
                    <a:bodyPr/>
                    <a:lstStyle/>
                    <a:p>
                      <a:pPr algn="ctr"/>
                      <a:r>
                        <a:rPr lang="en-US" sz="2400" dirty="0">
                          <a:latin typeface="Arial" panose="020B0604020202020204" pitchFamily="34" charset="0"/>
                          <a:cs typeface="Arial" panose="020B0604020202020204" pitchFamily="34" charset="0"/>
                        </a:rPr>
                        <a:t>1</a:t>
                      </a:r>
                    </a:p>
                  </a:txBody>
                  <a:tcPr>
                    <a:solidFill>
                      <a:schemeClr val="accent1">
                        <a:lumMod val="20000"/>
                        <a:lumOff val="80000"/>
                      </a:schemeClr>
                    </a:solidFill>
                  </a:tcPr>
                </a:tc>
                <a:tc>
                  <a:txBody>
                    <a:bodyPr/>
                    <a:lstStyle/>
                    <a:p>
                      <a:pPr algn="l"/>
                      <a:r>
                        <a:rPr lang="en-US" sz="2400" dirty="0">
                          <a:latin typeface="Arial" panose="020B0604020202020204" pitchFamily="34" charset="0"/>
                          <a:cs typeface="Arial" panose="020B0604020202020204" pitchFamily="34" charset="0"/>
                        </a:rPr>
                        <a:t>Florida</a:t>
                      </a:r>
                    </a:p>
                  </a:txBody>
                  <a:tcPr>
                    <a:solidFill>
                      <a:schemeClr val="accent1">
                        <a:lumMod val="20000"/>
                        <a:lumOff val="80000"/>
                      </a:schemeClr>
                    </a:solidFill>
                  </a:tcPr>
                </a:tc>
                <a:extLst>
                  <a:ext uri="{0D108BD9-81ED-4DB2-BD59-A6C34878D82A}">
                    <a16:rowId xmlns:a16="http://schemas.microsoft.com/office/drawing/2014/main" xmlns="" val="2163951242"/>
                  </a:ext>
                </a:extLst>
              </a:tr>
              <a:tr h="469500">
                <a:tc>
                  <a:txBody>
                    <a:bodyPr/>
                    <a:lstStyle/>
                    <a:p>
                      <a:pPr algn="ctr"/>
                      <a:r>
                        <a:rPr lang="en-US" sz="2400" dirty="0">
                          <a:latin typeface="Arial" panose="020B0604020202020204" pitchFamily="34" charset="0"/>
                          <a:cs typeface="Arial" panose="020B0604020202020204" pitchFamily="34" charset="0"/>
                        </a:rPr>
                        <a:t>2</a:t>
                      </a:r>
                    </a:p>
                  </a:txBody>
                  <a:tcPr/>
                </a:tc>
                <a:tc>
                  <a:txBody>
                    <a:bodyPr/>
                    <a:lstStyle/>
                    <a:p>
                      <a:pPr algn="l"/>
                      <a:r>
                        <a:rPr lang="en-US" sz="2400" dirty="0">
                          <a:latin typeface="Arial" panose="020B0604020202020204" pitchFamily="34" charset="0"/>
                          <a:cs typeface="Arial" panose="020B0604020202020204" pitchFamily="34" charset="0"/>
                        </a:rPr>
                        <a:t>Texas</a:t>
                      </a:r>
                    </a:p>
                  </a:txBody>
                  <a:tcPr/>
                </a:tc>
                <a:extLst>
                  <a:ext uri="{0D108BD9-81ED-4DB2-BD59-A6C34878D82A}">
                    <a16:rowId xmlns:a16="http://schemas.microsoft.com/office/drawing/2014/main" xmlns="" val="3590937979"/>
                  </a:ext>
                </a:extLst>
              </a:tr>
              <a:tr h="469500">
                <a:tc>
                  <a:txBody>
                    <a:bodyPr/>
                    <a:lstStyle/>
                    <a:p>
                      <a:pPr algn="ctr"/>
                      <a:r>
                        <a:rPr lang="en-US" sz="2400" dirty="0">
                          <a:latin typeface="Arial" panose="020B0604020202020204" pitchFamily="34" charset="0"/>
                          <a:cs typeface="Arial" panose="020B0604020202020204" pitchFamily="34" charset="0"/>
                        </a:rPr>
                        <a:t>3</a:t>
                      </a:r>
                    </a:p>
                  </a:txBody>
                  <a:tcPr>
                    <a:solidFill>
                      <a:schemeClr val="accent1">
                        <a:lumMod val="20000"/>
                        <a:lumOff val="80000"/>
                      </a:schemeClr>
                    </a:solidFill>
                  </a:tcPr>
                </a:tc>
                <a:tc>
                  <a:txBody>
                    <a:bodyPr/>
                    <a:lstStyle/>
                    <a:p>
                      <a:pPr algn="l"/>
                      <a:r>
                        <a:rPr lang="en-US" sz="2400" dirty="0">
                          <a:latin typeface="Arial" panose="020B0604020202020204" pitchFamily="34" charset="0"/>
                          <a:cs typeface="Arial" panose="020B0604020202020204" pitchFamily="34" charset="0"/>
                        </a:rPr>
                        <a:t>Georgia</a:t>
                      </a:r>
                    </a:p>
                  </a:txBody>
                  <a:tcPr>
                    <a:solidFill>
                      <a:schemeClr val="accent1">
                        <a:lumMod val="20000"/>
                        <a:lumOff val="80000"/>
                      </a:schemeClr>
                    </a:solidFill>
                  </a:tcPr>
                </a:tc>
                <a:extLst>
                  <a:ext uri="{0D108BD9-81ED-4DB2-BD59-A6C34878D82A}">
                    <a16:rowId xmlns:a16="http://schemas.microsoft.com/office/drawing/2014/main" xmlns="" val="2284280291"/>
                  </a:ext>
                </a:extLst>
              </a:tr>
              <a:tr h="469500">
                <a:tc>
                  <a:txBody>
                    <a:bodyPr/>
                    <a:lstStyle/>
                    <a:p>
                      <a:pPr algn="ctr"/>
                      <a:r>
                        <a:rPr lang="en-US" sz="2400" dirty="0">
                          <a:latin typeface="Arial" panose="020B0604020202020204" pitchFamily="34" charset="0"/>
                          <a:cs typeface="Arial" panose="020B0604020202020204" pitchFamily="34" charset="0"/>
                        </a:rPr>
                        <a:t>4</a:t>
                      </a:r>
                    </a:p>
                  </a:txBody>
                  <a:tcPr/>
                </a:tc>
                <a:tc>
                  <a:txBody>
                    <a:bodyPr/>
                    <a:lstStyle/>
                    <a:p>
                      <a:pPr algn="l"/>
                      <a:r>
                        <a:rPr lang="en-US" sz="2400" dirty="0">
                          <a:latin typeface="Arial" panose="020B0604020202020204" pitchFamily="34" charset="0"/>
                          <a:cs typeface="Arial" panose="020B0604020202020204" pitchFamily="34" charset="0"/>
                        </a:rPr>
                        <a:t>South Carolina</a:t>
                      </a:r>
                    </a:p>
                  </a:txBody>
                  <a:tcPr/>
                </a:tc>
                <a:extLst>
                  <a:ext uri="{0D108BD9-81ED-4DB2-BD59-A6C34878D82A}">
                    <a16:rowId xmlns:a16="http://schemas.microsoft.com/office/drawing/2014/main" xmlns="" val="1304014364"/>
                  </a:ext>
                </a:extLst>
              </a:tr>
              <a:tr h="469500">
                <a:tc>
                  <a:txBody>
                    <a:bodyPr/>
                    <a:lstStyle/>
                    <a:p>
                      <a:pPr algn="ctr"/>
                      <a:r>
                        <a:rPr lang="en-US" sz="2400" dirty="0">
                          <a:latin typeface="Arial" panose="020B0604020202020204" pitchFamily="34" charset="0"/>
                          <a:cs typeface="Arial" panose="020B0604020202020204" pitchFamily="34" charset="0"/>
                        </a:rPr>
                        <a:t>5</a:t>
                      </a:r>
                    </a:p>
                  </a:txBody>
                  <a:tcPr>
                    <a:solidFill>
                      <a:schemeClr val="accent1">
                        <a:lumMod val="20000"/>
                        <a:lumOff val="80000"/>
                      </a:schemeClr>
                    </a:solidFill>
                  </a:tcPr>
                </a:tc>
                <a:tc>
                  <a:txBody>
                    <a:bodyPr/>
                    <a:lstStyle/>
                    <a:p>
                      <a:pPr algn="l"/>
                      <a:r>
                        <a:rPr lang="en-US" sz="2400" dirty="0">
                          <a:latin typeface="Arial" panose="020B0604020202020204" pitchFamily="34" charset="0"/>
                          <a:cs typeface="Arial" panose="020B0604020202020204" pitchFamily="34" charset="0"/>
                        </a:rPr>
                        <a:t>Tennessee</a:t>
                      </a:r>
                    </a:p>
                  </a:txBody>
                  <a:tcPr>
                    <a:solidFill>
                      <a:schemeClr val="accent1">
                        <a:lumMod val="20000"/>
                        <a:lumOff val="80000"/>
                      </a:schemeClr>
                    </a:solidFill>
                  </a:tcPr>
                </a:tc>
                <a:extLst>
                  <a:ext uri="{0D108BD9-81ED-4DB2-BD59-A6C34878D82A}">
                    <a16:rowId xmlns:a16="http://schemas.microsoft.com/office/drawing/2014/main" xmlns="" val="1596330336"/>
                  </a:ext>
                </a:extLst>
              </a:tr>
              <a:tr h="469500">
                <a:tc>
                  <a:txBody>
                    <a:bodyPr/>
                    <a:lstStyle/>
                    <a:p>
                      <a:pPr algn="ctr"/>
                      <a:r>
                        <a:rPr lang="en-US" sz="2400" dirty="0">
                          <a:latin typeface="Arial" panose="020B0604020202020204" pitchFamily="34" charset="0"/>
                          <a:cs typeface="Arial" panose="020B0604020202020204" pitchFamily="34" charset="0"/>
                        </a:rPr>
                        <a:t>6</a:t>
                      </a:r>
                    </a:p>
                  </a:txBody>
                  <a:tcPr/>
                </a:tc>
                <a:tc>
                  <a:txBody>
                    <a:bodyPr/>
                    <a:lstStyle/>
                    <a:p>
                      <a:pPr algn="l"/>
                      <a:r>
                        <a:rPr lang="en-US" sz="2400" dirty="0">
                          <a:latin typeface="Arial" panose="020B0604020202020204" pitchFamily="34" charset="0"/>
                          <a:cs typeface="Arial" panose="020B0604020202020204" pitchFamily="34" charset="0"/>
                        </a:rPr>
                        <a:t>Missouri</a:t>
                      </a:r>
                    </a:p>
                  </a:txBody>
                  <a:tcPr/>
                </a:tc>
                <a:extLst>
                  <a:ext uri="{0D108BD9-81ED-4DB2-BD59-A6C34878D82A}">
                    <a16:rowId xmlns:a16="http://schemas.microsoft.com/office/drawing/2014/main" xmlns="" val="256700550"/>
                  </a:ext>
                </a:extLst>
              </a:tr>
              <a:tr h="469500">
                <a:tc>
                  <a:txBody>
                    <a:bodyPr/>
                    <a:lstStyle/>
                    <a:p>
                      <a:pPr algn="ctr"/>
                      <a:r>
                        <a:rPr lang="en-US" sz="2400" dirty="0">
                          <a:latin typeface="Arial" panose="020B0604020202020204" pitchFamily="34" charset="0"/>
                          <a:cs typeface="Arial" panose="020B0604020202020204" pitchFamily="34" charset="0"/>
                        </a:rPr>
                        <a:t>7</a:t>
                      </a:r>
                    </a:p>
                  </a:txBody>
                  <a:tcPr>
                    <a:solidFill>
                      <a:schemeClr val="accent1">
                        <a:lumMod val="20000"/>
                        <a:lumOff val="80000"/>
                      </a:schemeClr>
                    </a:solidFill>
                  </a:tcPr>
                </a:tc>
                <a:tc>
                  <a:txBody>
                    <a:bodyPr/>
                    <a:lstStyle/>
                    <a:p>
                      <a:pPr algn="l"/>
                      <a:r>
                        <a:rPr lang="en-US" sz="2400" dirty="0">
                          <a:latin typeface="Arial" panose="020B0604020202020204" pitchFamily="34" charset="0"/>
                          <a:cs typeface="Arial" panose="020B0604020202020204" pitchFamily="34" charset="0"/>
                        </a:rPr>
                        <a:t>Kentucky</a:t>
                      </a:r>
                    </a:p>
                  </a:txBody>
                  <a:tcPr>
                    <a:solidFill>
                      <a:schemeClr val="accent1">
                        <a:lumMod val="20000"/>
                        <a:lumOff val="80000"/>
                      </a:schemeClr>
                    </a:solidFill>
                  </a:tcPr>
                </a:tc>
                <a:extLst>
                  <a:ext uri="{0D108BD9-81ED-4DB2-BD59-A6C34878D82A}">
                    <a16:rowId xmlns:a16="http://schemas.microsoft.com/office/drawing/2014/main" xmlns="" val="3970362913"/>
                  </a:ext>
                </a:extLst>
              </a:tr>
              <a:tr h="469500">
                <a:tc>
                  <a:txBody>
                    <a:bodyPr/>
                    <a:lstStyle/>
                    <a:p>
                      <a:pPr algn="ctr"/>
                      <a:r>
                        <a:rPr lang="en-US" sz="2400" dirty="0">
                          <a:latin typeface="Arial" panose="020B0604020202020204" pitchFamily="34" charset="0"/>
                          <a:cs typeface="Arial" panose="020B0604020202020204" pitchFamily="34" charset="0"/>
                        </a:rPr>
                        <a:t>8</a:t>
                      </a:r>
                    </a:p>
                  </a:txBody>
                  <a:tcPr/>
                </a:tc>
                <a:tc>
                  <a:txBody>
                    <a:bodyPr/>
                    <a:lstStyle/>
                    <a:p>
                      <a:pPr algn="l"/>
                      <a:r>
                        <a:rPr lang="en-US" sz="2400" dirty="0">
                          <a:latin typeface="Arial" panose="020B0604020202020204" pitchFamily="34" charset="0"/>
                          <a:cs typeface="Arial" panose="020B0604020202020204" pitchFamily="34" charset="0"/>
                        </a:rPr>
                        <a:t>Louisiana</a:t>
                      </a:r>
                    </a:p>
                  </a:txBody>
                  <a:tcPr/>
                </a:tc>
                <a:extLst>
                  <a:ext uri="{0D108BD9-81ED-4DB2-BD59-A6C34878D82A}">
                    <a16:rowId xmlns:a16="http://schemas.microsoft.com/office/drawing/2014/main" xmlns="" val="1871764380"/>
                  </a:ext>
                </a:extLst>
              </a:tr>
              <a:tr h="469500">
                <a:tc>
                  <a:txBody>
                    <a:bodyPr/>
                    <a:lstStyle/>
                    <a:p>
                      <a:pPr algn="ctr"/>
                      <a:r>
                        <a:rPr lang="en-US" sz="2400" b="1" dirty="0">
                          <a:solidFill>
                            <a:schemeClr val="bg1"/>
                          </a:solidFill>
                          <a:latin typeface="Arial" panose="020B0604020202020204" pitchFamily="34" charset="0"/>
                          <a:cs typeface="Arial" panose="020B0604020202020204" pitchFamily="34" charset="0"/>
                        </a:rPr>
                        <a:t>9</a:t>
                      </a:r>
                    </a:p>
                  </a:txBody>
                  <a:tcPr>
                    <a:solidFill>
                      <a:srgbClr val="00BEFF"/>
                    </a:solidFill>
                  </a:tcPr>
                </a:tc>
                <a:tc>
                  <a:txBody>
                    <a:bodyPr/>
                    <a:lstStyle/>
                    <a:p>
                      <a:pPr algn="l"/>
                      <a:r>
                        <a:rPr lang="en-US" sz="2400" b="1" dirty="0">
                          <a:solidFill>
                            <a:schemeClr val="bg1"/>
                          </a:solidFill>
                          <a:latin typeface="Arial" panose="020B0604020202020204" pitchFamily="34" charset="0"/>
                          <a:cs typeface="Arial" panose="020B0604020202020204" pitchFamily="34" charset="0"/>
                        </a:rPr>
                        <a:t>Alabama</a:t>
                      </a:r>
                    </a:p>
                  </a:txBody>
                  <a:tcPr>
                    <a:solidFill>
                      <a:srgbClr val="00BEFF"/>
                    </a:solidFill>
                  </a:tcPr>
                </a:tc>
                <a:extLst>
                  <a:ext uri="{0D108BD9-81ED-4DB2-BD59-A6C34878D82A}">
                    <a16:rowId xmlns:a16="http://schemas.microsoft.com/office/drawing/2014/main" xmlns="" val="3480474053"/>
                  </a:ext>
                </a:extLst>
              </a:tr>
              <a:tr h="469500">
                <a:tc>
                  <a:txBody>
                    <a:bodyPr/>
                    <a:lstStyle/>
                    <a:p>
                      <a:pPr algn="ctr"/>
                      <a:r>
                        <a:rPr lang="en-US" sz="2400" b="0" dirty="0">
                          <a:solidFill>
                            <a:schemeClr val="tx1"/>
                          </a:solidFill>
                          <a:latin typeface="Arial" panose="020B0604020202020204" pitchFamily="34" charset="0"/>
                          <a:cs typeface="Arial" panose="020B0604020202020204" pitchFamily="34" charset="0"/>
                        </a:rPr>
                        <a:t>10</a:t>
                      </a:r>
                    </a:p>
                  </a:txBody>
                  <a:tcPr>
                    <a:solidFill>
                      <a:schemeClr val="bg1"/>
                    </a:solidFill>
                  </a:tcPr>
                </a:tc>
                <a:tc>
                  <a:txBody>
                    <a:bodyPr/>
                    <a:lstStyle/>
                    <a:p>
                      <a:pPr algn="l"/>
                      <a:r>
                        <a:rPr lang="en-US" sz="2400" b="0" dirty="0">
                          <a:solidFill>
                            <a:schemeClr val="tx1"/>
                          </a:solidFill>
                          <a:latin typeface="Arial" panose="020B0604020202020204" pitchFamily="34" charset="0"/>
                          <a:cs typeface="Arial" panose="020B0604020202020204" pitchFamily="34" charset="0"/>
                        </a:rPr>
                        <a:t>Arkansas</a:t>
                      </a:r>
                    </a:p>
                  </a:txBody>
                  <a:tcPr>
                    <a:solidFill>
                      <a:schemeClr val="bg1"/>
                    </a:solidFill>
                  </a:tcPr>
                </a:tc>
                <a:extLst>
                  <a:ext uri="{0D108BD9-81ED-4DB2-BD59-A6C34878D82A}">
                    <a16:rowId xmlns:a16="http://schemas.microsoft.com/office/drawing/2014/main" xmlns="" val="3559454032"/>
                  </a:ext>
                </a:extLst>
              </a:tr>
              <a:tr h="469500">
                <a:tc>
                  <a:txBody>
                    <a:bodyPr/>
                    <a:lstStyle/>
                    <a:p>
                      <a:pPr algn="ctr"/>
                      <a:r>
                        <a:rPr lang="en-US" sz="2400" dirty="0">
                          <a:latin typeface="Arial" panose="020B0604020202020204" pitchFamily="34" charset="0"/>
                          <a:cs typeface="Arial" panose="020B0604020202020204" pitchFamily="34" charset="0"/>
                        </a:rPr>
                        <a:t>11</a:t>
                      </a:r>
                    </a:p>
                  </a:txBody>
                  <a:tcPr>
                    <a:solidFill>
                      <a:schemeClr val="accent1">
                        <a:lumMod val="20000"/>
                        <a:lumOff val="80000"/>
                      </a:schemeClr>
                    </a:solidFill>
                  </a:tcPr>
                </a:tc>
                <a:tc>
                  <a:txBody>
                    <a:bodyPr/>
                    <a:lstStyle/>
                    <a:p>
                      <a:pPr algn="l"/>
                      <a:r>
                        <a:rPr lang="en-US" sz="2400" dirty="0">
                          <a:latin typeface="Arial" panose="020B0604020202020204" pitchFamily="34" charset="0"/>
                          <a:cs typeface="Arial" panose="020B0604020202020204" pitchFamily="34" charset="0"/>
                        </a:rPr>
                        <a:t>Mississippi</a:t>
                      </a:r>
                    </a:p>
                  </a:txBody>
                  <a:tcPr>
                    <a:solidFill>
                      <a:schemeClr val="accent1">
                        <a:lumMod val="20000"/>
                        <a:lumOff val="80000"/>
                      </a:schemeClr>
                    </a:solidFill>
                  </a:tcPr>
                </a:tc>
                <a:extLst>
                  <a:ext uri="{0D108BD9-81ED-4DB2-BD59-A6C34878D82A}">
                    <a16:rowId xmlns:a16="http://schemas.microsoft.com/office/drawing/2014/main" xmlns="" val="3517199667"/>
                  </a:ext>
                </a:extLst>
              </a:tr>
            </a:tbl>
          </a:graphicData>
        </a:graphic>
      </p:graphicFrame>
      <p:sp>
        <p:nvSpPr>
          <p:cNvPr id="4" name="Slide Number Placeholder 3">
            <a:extLst>
              <a:ext uri="{FF2B5EF4-FFF2-40B4-BE49-F238E27FC236}">
                <a16:creationId xmlns:a16="http://schemas.microsoft.com/office/drawing/2014/main" xmlns="" id="{54AE2FCF-A695-EC40-80BF-D7630F7254C8}"/>
              </a:ext>
            </a:extLst>
          </p:cNvPr>
          <p:cNvSpPr>
            <a:spLocks noGrp="1"/>
          </p:cNvSpPr>
          <p:nvPr>
            <p:ph type="sldNum" sz="quarter" idx="12"/>
          </p:nvPr>
        </p:nvSpPr>
        <p:spPr>
          <a:xfrm>
            <a:off x="8610599" y="6556104"/>
            <a:ext cx="3436257" cy="301896"/>
          </a:xfrm>
        </p:spPr>
        <p:txBody>
          <a:bodyPr/>
          <a:lstStyle/>
          <a:p>
            <a:pPr>
              <a:defRPr/>
            </a:pPr>
            <a:fld id="{E6876FB8-519E-2E47-8841-0244E0C0544B}" type="slidenum">
              <a:rPr lang="en-US" sz="1000"/>
              <a:pPr>
                <a:defRPr/>
              </a:pPr>
              <a:t>8</a:t>
            </a:fld>
            <a:endParaRPr lang="en-US" sz="1000" dirty="0"/>
          </a:p>
        </p:txBody>
      </p:sp>
      <p:sp>
        <p:nvSpPr>
          <p:cNvPr id="7" name="Title 5">
            <a:extLst>
              <a:ext uri="{FF2B5EF4-FFF2-40B4-BE49-F238E27FC236}">
                <a16:creationId xmlns:a16="http://schemas.microsoft.com/office/drawing/2014/main" xmlns="" id="{E05D49F4-F93E-CA41-B990-1D60F802B7B4}"/>
              </a:ext>
            </a:extLst>
          </p:cNvPr>
          <p:cNvSpPr txBox="1">
            <a:spLocks noGrp="1"/>
          </p:cNvSpPr>
          <p:nvPr>
            <p:ph type="title"/>
          </p:nvPr>
        </p:nvSpPr>
        <p:spPr>
          <a:xfrm>
            <a:off x="0" y="-52010"/>
            <a:ext cx="12192000" cy="1213154"/>
          </a:xfrm>
          <a:prstGeom prst="rect">
            <a:avLst/>
          </a:prstGeom>
          <a:solidFill>
            <a:srgbClr val="00339A"/>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Copperplate Light" panose="02000604030000020004" pitchFamily="2" charset="77"/>
              </a:rPr>
              <a:t>			Standings – Economic Vitality</a:t>
            </a:r>
          </a:p>
        </p:txBody>
      </p:sp>
      <p:pic>
        <p:nvPicPr>
          <p:cNvPr id="9" name="Picture 8">
            <a:extLst>
              <a:ext uri="{FF2B5EF4-FFF2-40B4-BE49-F238E27FC236}">
                <a16:creationId xmlns:a16="http://schemas.microsoft.com/office/drawing/2014/main" xmlns="" id="{17BF3615-C2A8-864A-8708-8335D264C788}"/>
              </a:ext>
            </a:extLst>
          </p:cNvPr>
          <p:cNvPicPr>
            <a:picLocks noChangeAspect="1"/>
          </p:cNvPicPr>
          <p:nvPr/>
        </p:nvPicPr>
        <p:blipFill>
          <a:blip r:embed="rId3"/>
          <a:stretch>
            <a:fillRect/>
          </a:stretch>
        </p:blipFill>
        <p:spPr>
          <a:xfrm>
            <a:off x="0" y="-52010"/>
            <a:ext cx="2180734" cy="1229407"/>
          </a:xfrm>
          <a:prstGeom prst="rect">
            <a:avLst/>
          </a:prstGeom>
        </p:spPr>
      </p:pic>
    </p:spTree>
    <p:extLst>
      <p:ext uri="{BB962C8B-B14F-4D97-AF65-F5344CB8AC3E}">
        <p14:creationId xmlns:p14="http://schemas.microsoft.com/office/powerpoint/2010/main" val="69917439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A4CF-68AE-AB49-91BC-9EA4EB1E573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8BCEF5C-FF02-C047-A739-1FADCF0DC738}"/>
              </a:ext>
            </a:extLst>
          </p:cNvPr>
          <p:cNvSpPr>
            <a:spLocks noGrp="1"/>
          </p:cNvSpPr>
          <p:nvPr>
            <p:ph idx="1"/>
          </p:nvPr>
        </p:nvSpPr>
        <p:spPr/>
        <p:txBody>
          <a:bodyPr>
            <a:normAutofit/>
          </a:bodyPr>
          <a:lstStyle/>
          <a:p>
            <a:pPr marL="0" indent="0">
              <a:buNone/>
            </a:pPr>
            <a:endParaRPr lang="en-US" sz="6000" dirty="0">
              <a:solidFill>
                <a:schemeClr val="bg1"/>
              </a:solidFill>
              <a:latin typeface="Copperplate Light" panose="02000604030000020004" pitchFamily="2" charset="77"/>
            </a:endParaRPr>
          </a:p>
        </p:txBody>
      </p:sp>
      <p:sp>
        <p:nvSpPr>
          <p:cNvPr id="4" name="Slide Number Placeholder 3">
            <a:extLst>
              <a:ext uri="{FF2B5EF4-FFF2-40B4-BE49-F238E27FC236}">
                <a16:creationId xmlns:a16="http://schemas.microsoft.com/office/drawing/2014/main" xmlns="" id="{A5879276-3A56-C842-8F98-76C94059AC92}"/>
              </a:ext>
            </a:extLst>
          </p:cNvPr>
          <p:cNvSpPr>
            <a:spLocks noGrp="1"/>
          </p:cNvSpPr>
          <p:nvPr>
            <p:ph type="sldNum" sz="quarter" idx="12"/>
          </p:nvPr>
        </p:nvSpPr>
        <p:spPr/>
        <p:txBody>
          <a:bodyPr/>
          <a:lstStyle/>
          <a:p>
            <a:fld id="{810E17AA-0D51-B243-8D8F-B868E08AAAC6}" type="slidenum">
              <a:rPr lang="en-US" smtClean="0"/>
              <a:t>9</a:t>
            </a:fld>
            <a:endParaRPr lang="en-US" dirty="0"/>
          </a:p>
        </p:txBody>
      </p:sp>
      <p:sp>
        <p:nvSpPr>
          <p:cNvPr id="5" name="Rectangle 2">
            <a:extLst>
              <a:ext uri="{FF2B5EF4-FFF2-40B4-BE49-F238E27FC236}">
                <a16:creationId xmlns:a16="http://schemas.microsoft.com/office/drawing/2014/main" xmlns="" id="{5CC20DBD-E871-1B41-B8B6-A07D5DE33C48}"/>
              </a:ext>
            </a:extLst>
          </p:cNvPr>
          <p:cNvSpPr txBox="1">
            <a:spLocks noChangeArrowheads="1"/>
          </p:cNvSpPr>
          <p:nvPr/>
        </p:nvSpPr>
        <p:spPr>
          <a:xfrm>
            <a:off x="0" y="0"/>
            <a:ext cx="12192000" cy="6858000"/>
          </a:xfrm>
          <a:prstGeom prst="rect">
            <a:avLst/>
          </a:prstGeom>
          <a:solidFill>
            <a:srgbClr val="00339A"/>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Copperplate Light" panose="02000604030000020004" pitchFamily="2" charset="77"/>
              </a:rPr>
              <a:t>What Would it Take for Alabama to Be the Southern Benchmark for Success?</a:t>
            </a:r>
          </a:p>
        </p:txBody>
      </p:sp>
    </p:spTree>
    <p:extLst>
      <p:ext uri="{BB962C8B-B14F-4D97-AF65-F5344CB8AC3E}">
        <p14:creationId xmlns:p14="http://schemas.microsoft.com/office/powerpoint/2010/main" val="83097537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10057</TotalTime>
  <Words>1390</Words>
  <Application>Microsoft Office PowerPoint</Application>
  <PresentationFormat>Widescreen</PresentationFormat>
  <Paragraphs>680</Paragraphs>
  <Slides>46</Slides>
  <Notes>17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ＭＳ Ｐゴシック</vt:lpstr>
      <vt:lpstr>游ゴシック</vt:lpstr>
      <vt:lpstr>American Typewriter</vt:lpstr>
      <vt:lpstr>Arial</vt:lpstr>
      <vt:lpstr>Baskerville Old Face</vt:lpstr>
      <vt:lpstr>Calibri</vt:lpstr>
      <vt:lpstr>Calibri Light</vt:lpstr>
      <vt:lpstr>Comic Sans MS</vt:lpstr>
      <vt:lpstr>Copperplate</vt:lpstr>
      <vt:lpstr>Copperplate Gothic Bold</vt:lpstr>
      <vt:lpstr>Copperplate Gothic Light</vt:lpstr>
      <vt:lpstr>Copperplate Light</vt:lpstr>
      <vt:lpstr>Tahoma</vt:lpstr>
      <vt:lpstr>Times New Roman</vt:lpstr>
      <vt:lpstr>Tw Cen MT</vt:lpstr>
      <vt:lpstr>Wingdings</vt:lpstr>
      <vt:lpstr>Office Theme</vt:lpstr>
      <vt:lpstr>Community Leadership for a Changing Economy</vt:lpstr>
      <vt:lpstr>PowerPoint Presentation</vt:lpstr>
      <vt:lpstr>PowerPoint Presentation</vt:lpstr>
      <vt:lpstr> Population Change (2000-2018)</vt:lpstr>
      <vt:lpstr>Percent of Adults (+25) who Have Completed HS (2013-2017)</vt:lpstr>
      <vt:lpstr>PowerPoint Presentation</vt:lpstr>
      <vt:lpstr>PowerPoint Presentation</vt:lpstr>
      <vt:lpstr>   Standings – Economic Vitality</vt:lpstr>
      <vt:lpstr>PowerPoint Presentation</vt:lpstr>
      <vt:lpstr>PowerPoint Presentation</vt:lpstr>
      <vt:lpstr>PowerPoint Presentation</vt:lpstr>
      <vt:lpstr>   Alabama Vision?  </vt:lpstr>
      <vt:lpstr>   Alabama Vision and Leadership  </vt:lpstr>
      <vt:lpstr>  Alabama Vision  </vt:lpstr>
      <vt:lpstr>PowerPoint Presentation</vt:lpstr>
      <vt:lpstr>PowerPoint Presentation</vt:lpstr>
      <vt:lpstr>w</vt:lpstr>
      <vt:lpstr>   </vt:lpstr>
      <vt:lpstr>PowerPoint Presentation</vt:lpstr>
      <vt:lpstr> Innovation and Technology</vt:lpstr>
      <vt:lpstr>PowerPoint Presentation</vt:lpstr>
      <vt:lpstr>PowerPoint Presentation</vt:lpstr>
      <vt:lpstr>PowerPoint Presentation</vt:lpstr>
      <vt:lpstr>PowerPoint Presentation</vt:lpstr>
      <vt:lpstr>w</vt:lpstr>
      <vt:lpstr>Mega Trends that Impact our Economy &amp; Workforce</vt:lpstr>
      <vt:lpstr>PowerPoint Presentation</vt:lpstr>
      <vt:lpstr>PowerPoint Presentation</vt:lpstr>
      <vt:lpstr>PowerPoint Presentation</vt:lpstr>
      <vt:lpstr>Rural Alabama</vt:lpstr>
      <vt:lpstr>PowerPoint Presentation</vt:lpstr>
      <vt:lpstr>PowerPoint Presentation</vt:lpstr>
      <vt:lpstr>PowerPoint Presentation</vt:lpstr>
      <vt:lpstr>Alabama Rural Roundtable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Infrastructure</dc:title>
  <dc:creator>Microsoft Office User</dc:creator>
  <cp:lastModifiedBy>Tatum, Morgan B</cp:lastModifiedBy>
  <cp:revision>334</cp:revision>
  <cp:lastPrinted>2019-01-03T16:56:26Z</cp:lastPrinted>
  <dcterms:created xsi:type="dcterms:W3CDTF">2018-05-28T13:24:18Z</dcterms:created>
  <dcterms:modified xsi:type="dcterms:W3CDTF">2019-01-14T13:50:12Z</dcterms:modified>
</cp:coreProperties>
</file>